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8" r:id="rId14"/>
    <p:sldId id="268" r:id="rId15"/>
    <p:sldId id="269" r:id="rId16"/>
    <p:sldId id="270" r:id="rId17"/>
    <p:sldId id="271" r:id="rId18"/>
    <p:sldId id="272" r:id="rId19"/>
    <p:sldId id="273" r:id="rId20"/>
    <p:sldId id="274" r:id="rId21"/>
    <p:sldId id="275" r:id="rId22"/>
    <p:sldId id="276" r:id="rId23"/>
    <p:sldId id="277" r:id="rId24"/>
    <p:sldId id="278" r:id="rId25"/>
    <p:sldId id="330" r:id="rId26"/>
    <p:sldId id="320" r:id="rId27"/>
    <p:sldId id="322" r:id="rId28"/>
    <p:sldId id="323" r:id="rId29"/>
    <p:sldId id="319" r:id="rId30"/>
    <p:sldId id="279" r:id="rId31"/>
    <p:sldId id="324" r:id="rId32"/>
    <p:sldId id="280" r:id="rId33"/>
    <p:sldId id="325" r:id="rId34"/>
    <p:sldId id="281" r:id="rId35"/>
    <p:sldId id="282" r:id="rId36"/>
    <p:sldId id="327" r:id="rId37"/>
    <p:sldId id="326" r:id="rId38"/>
    <p:sldId id="328" r:id="rId39"/>
    <p:sldId id="329" r:id="rId40"/>
    <p:sldId id="283" r:id="rId41"/>
    <p:sldId id="284" r:id="rId42"/>
    <p:sldId id="285" r:id="rId43"/>
    <p:sldId id="286"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54" r:id="rId58"/>
    <p:sldId id="355" r:id="rId59"/>
    <p:sldId id="356" r:id="rId60"/>
    <p:sldId id="331" r:id="rId61"/>
    <p:sldId id="287" r:id="rId62"/>
    <p:sldId id="288" r:id="rId63"/>
    <p:sldId id="289" r:id="rId64"/>
    <p:sldId id="290" r:id="rId65"/>
    <p:sldId id="357" r:id="rId66"/>
    <p:sldId id="358" r:id="rId67"/>
    <p:sldId id="359" r:id="rId68"/>
    <p:sldId id="360" r:id="rId69"/>
    <p:sldId id="361" r:id="rId70"/>
    <p:sldId id="363" r:id="rId71"/>
    <p:sldId id="364" r:id="rId72"/>
    <p:sldId id="365" r:id="rId73"/>
    <p:sldId id="366" r:id="rId74"/>
    <p:sldId id="367" r:id="rId75"/>
    <p:sldId id="368" r:id="rId76"/>
    <p:sldId id="369" r:id="rId77"/>
    <p:sldId id="37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72" r:id="rId91"/>
    <p:sldId id="371" r:id="rId92"/>
    <p:sldId id="303" r:id="rId93"/>
    <p:sldId id="304" r:id="rId94"/>
    <p:sldId id="305" r:id="rId95"/>
    <p:sldId id="306" r:id="rId96"/>
    <p:sldId id="307" r:id="rId97"/>
    <p:sldId id="308" r:id="rId98"/>
    <p:sldId id="309" r:id="rId99"/>
    <p:sldId id="310" r:id="rId100"/>
    <p:sldId id="311" r:id="rId101"/>
    <p:sldId id="374" r:id="rId102"/>
    <p:sldId id="312" r:id="rId103"/>
    <p:sldId id="314" r:id="rId104"/>
    <p:sldId id="313" r:id="rId105"/>
    <p:sldId id="373" r:id="rId106"/>
    <p:sldId id="315" r:id="rId107"/>
    <p:sldId id="316" r:id="rId108"/>
  </p:sldIdLst>
  <p:sldSz cx="12192000" cy="6858000"/>
  <p:notesSz cx="6761163" cy="9942513"/>
  <p:embeddedFontLst>
    <p:embeddedFont>
      <p:font typeface="Helvetica Neue" panose="020B0604020202020204" charset="0"/>
      <p:regular r:id="rId110"/>
      <p:bold r:id="rId111"/>
      <p:italic r:id="rId112"/>
      <p:boldItalic r:id="rId113"/>
    </p:embeddedFont>
    <p:embeddedFont>
      <p:font typeface="MS PGothic" panose="020B0600070205080204" pitchFamily="34" charset="-128"/>
      <p:regular r:id="rId114"/>
    </p:embeddedFont>
    <p:embeddedFont>
      <p:font typeface="Roboto" panose="02000000000000000000" pitchFamily="2" charset="0"/>
      <p:regular r:id="rId115"/>
      <p:bold r:id="rId116"/>
      <p:italic r:id="rId117"/>
      <p:boldItalic r:id="rId118"/>
    </p:embeddedFont>
    <p:embeddedFont>
      <p:font typeface="Calibri" panose="020F0502020204030204" pitchFamily="34" charset="0"/>
      <p:regular r:id="rId119"/>
      <p:bold r:id="rId120"/>
      <p:italic r:id="rId121"/>
      <p:boldItalic r:id="rId122"/>
    </p:embeddedFont>
    <p:embeddedFont>
      <p:font typeface="굴림" panose="020B0604020202020204" charset="-127"/>
      <p:regular r:id="rId123"/>
    </p:embeddedFont>
    <p:embeddedFont>
      <p:font typeface="MS PGothic" panose="020B0600070205080204" pitchFamily="34" charset="-128"/>
      <p:regular r:id="rId114"/>
    </p:embeddedFont>
    <p:embeddedFont>
      <p:font typeface="Tahoma" panose="020B0604030504040204" pitchFamily="34" charset="0"/>
      <p:regular r:id="rId124"/>
      <p:bold r:id="rId125"/>
    </p:embeddedFont>
    <p:embeddedFont>
      <p:font typeface="Tw Cen MT" panose="020B0602020104020603" pitchFamily="34" charset="0"/>
      <p:regular r:id="rId126"/>
      <p:bold r:id="rId127"/>
      <p:italic r:id="rId128"/>
      <p:boldItalic r:id="rId129"/>
    </p:embeddedFont>
    <p:embeddedFont>
      <p:font typeface="Comic Sans MS" panose="030F0702030302020204" pitchFamily="66" charset="0"/>
      <p:regular r:id="rId130"/>
      <p:bold r:id="rId131"/>
      <p:italic r:id="rId132"/>
      <p:boldItalic r:id="rId133"/>
    </p:embeddedFont>
    <p:embeddedFont>
      <p:font typeface="EB Garamond" panose="020B0604020202020204" charset="0"/>
      <p:regular r:id="rId134"/>
      <p:bold r:id="rId135"/>
      <p:italic r:id="rId136"/>
      <p:boldItalic r:id="rId137"/>
    </p:embeddedFont>
    <p:embeddedFont>
      <p:font typeface="Verdana" panose="020B0604030504040204" pitchFamily="34"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gDt/W0z6jJdIcFfjjbOAScqWxlZ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B05AF0-6FCE-46EB-97BF-3CF01C56D064}">
  <a:tblStyle styleId="{9EB05AF0-6FCE-46EB-97BF-3CF01C56D06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font" Target="fonts/font3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1.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1.fntdata"/><Relationship Id="rId135" Type="http://schemas.openxmlformats.org/officeDocument/2006/relationships/font" Target="fonts/font2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font" Target="fonts/font32.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142"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13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32" Type="http://schemas.openxmlformats.org/officeDocument/2006/relationships/font" Target="fonts/font2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3.fntdata"/><Relationship Id="rId133"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885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29761" y="0"/>
            <a:ext cx="2929837" cy="498852"/>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29837" cy="49885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91987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93" name="Google Shape;93;p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515835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8: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8: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10</a:t>
            </a:fld>
            <a:endParaRPr>
              <a:solidFill>
                <a:srgbClr val="000000"/>
              </a:solidFill>
            </a:endParaRPr>
          </a:p>
        </p:txBody>
      </p:sp>
      <p:sp>
        <p:nvSpPr>
          <p:cNvPr id="233" name="Google Shape;233;p8: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71834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7" name="Google Shape;247;p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9: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
        <p:nvSpPr>
          <p:cNvPr id="249" name="Google Shape;249;p9: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03425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3" name="Google Shape;263;p15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264" name="Google Shape;264;p15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12</a:t>
            </a:fld>
            <a:endParaRPr/>
          </a:p>
        </p:txBody>
      </p:sp>
      <p:sp>
        <p:nvSpPr>
          <p:cNvPr id="265" name="Google Shape;265;p15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77753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3" name="Google Shape;263;p15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264" name="Google Shape;264;p15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13</a:t>
            </a:fld>
            <a:endParaRPr/>
          </a:p>
        </p:txBody>
      </p:sp>
      <p:sp>
        <p:nvSpPr>
          <p:cNvPr id="265" name="Google Shape;265;p15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89525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3" name="Google Shape;283;p15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284" name="Google Shape;284;p152: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a:p>
        </p:txBody>
      </p:sp>
      <p:sp>
        <p:nvSpPr>
          <p:cNvPr id="285" name="Google Shape;285;p152: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66969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5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53: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04" name="Google Shape;304;p153: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15</a:t>
            </a:fld>
            <a:endParaRPr/>
          </a:p>
        </p:txBody>
      </p:sp>
      <p:sp>
        <p:nvSpPr>
          <p:cNvPr id="305" name="Google Shape;305;p153: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285288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5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2" name="Google Shape;322;p15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23" name="Google Shape;323;p154: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
        <p:nvSpPr>
          <p:cNvPr id="324" name="Google Shape;324;p154: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98336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0d05df702_0_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1" name="Google Shape;341;g1d0d05df702_0_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42" name="Google Shape;342;g1d0d05df702_0_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17</a:t>
            </a:fld>
            <a:endParaRPr/>
          </a:p>
        </p:txBody>
      </p:sp>
      <p:sp>
        <p:nvSpPr>
          <p:cNvPr id="343" name="Google Shape;343;g1d0d05df702_0_0: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83959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d0d05df702_1_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1" name="Google Shape;361;g1d0d05df702_1_4: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62" name="Google Shape;362;g1d0d05df702_1_4: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
        <p:nvSpPr>
          <p:cNvPr id="363" name="Google Shape;363;g1d0d05df702_1_4: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76267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d0d05df702_1_2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9" name="Google Shape;379;g1d0d05df702_1_2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80" name="Google Shape;380;g1d0d05df702_1_2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19</a:t>
            </a:fld>
            <a:endParaRPr/>
          </a:p>
        </p:txBody>
      </p:sp>
      <p:sp>
        <p:nvSpPr>
          <p:cNvPr id="381" name="Google Shape;381;g1d0d05df702_1_2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2951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107" name="Google Shape;107;p2: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188418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d0d05df702_1_4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0" name="Google Shape;400;g1d0d05df702_1_44: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01" name="Google Shape;401;g1d0d05df702_1_44: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20</a:t>
            </a:fld>
            <a:endParaRPr/>
          </a:p>
        </p:txBody>
      </p:sp>
      <p:sp>
        <p:nvSpPr>
          <p:cNvPr id="402" name="Google Shape;402;g1d0d05df702_1_44: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01800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9" name="Google Shape;419;p1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20" name="Google Shape;420;p1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21</a:t>
            </a:fld>
            <a:endParaRPr/>
          </a:p>
        </p:txBody>
      </p:sp>
      <p:sp>
        <p:nvSpPr>
          <p:cNvPr id="421" name="Google Shape;421;p10: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9850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d0d05df702_1_6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7" name="Google Shape;437;g1d0d05df702_1_6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38" name="Google Shape;438;g1d0d05df702_1_6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22</a:t>
            </a:fld>
            <a:endParaRPr/>
          </a:p>
        </p:txBody>
      </p:sp>
      <p:sp>
        <p:nvSpPr>
          <p:cNvPr id="439" name="Google Shape;439;g1d0d05df702_1_6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408238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5" name="Google Shape;455;p1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56" name="Google Shape;456;p1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a:p>
        </p:txBody>
      </p:sp>
      <p:sp>
        <p:nvSpPr>
          <p:cNvPr id="457" name="Google Shape;457;p11: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677142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182128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17573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26</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51844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27</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901953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28</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701696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0d05df702_1_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5" name="Google Shape;475;g1d0d05df702_1_8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76" name="Google Shape;476;g1d0d05df702_1_8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29</a:t>
            </a:fld>
            <a:endParaRPr/>
          </a:p>
        </p:txBody>
      </p:sp>
      <p:sp>
        <p:nvSpPr>
          <p:cNvPr id="477" name="Google Shape;477;g1d0d05df702_1_8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405316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0" name="Google Shape;120;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0648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d0d05df702_1_10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4" name="Google Shape;494;g1d0d05df702_1_10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95" name="Google Shape;495;g1d0d05df702_1_10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30</a:t>
            </a:fld>
            <a:endParaRPr/>
          </a:p>
        </p:txBody>
      </p:sp>
      <p:sp>
        <p:nvSpPr>
          <p:cNvPr id="496" name="Google Shape;496;g1d0d05df702_1_10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246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d0d05df702_1_10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4" name="Google Shape;494;g1d0d05df702_1_10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495" name="Google Shape;495;g1d0d05df702_1_10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31</a:t>
            </a:fld>
            <a:endParaRPr/>
          </a:p>
        </p:txBody>
      </p:sp>
      <p:sp>
        <p:nvSpPr>
          <p:cNvPr id="496" name="Google Shape;496;g1d0d05df702_1_10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831168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d0d05df702_1_12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2" name="Google Shape;512;g1d0d05df702_1_12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13" name="Google Shape;513;g1d0d05df702_1_12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32</a:t>
            </a:fld>
            <a:endParaRPr/>
          </a:p>
        </p:txBody>
      </p:sp>
      <p:sp>
        <p:nvSpPr>
          <p:cNvPr id="514" name="Google Shape;514;g1d0d05df702_1_12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199946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d0d05df702_1_12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2" name="Google Shape;512;g1d0d05df702_1_12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13" name="Google Shape;513;g1d0d05df702_1_12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33</a:t>
            </a:fld>
            <a:endParaRPr/>
          </a:p>
        </p:txBody>
      </p:sp>
      <p:sp>
        <p:nvSpPr>
          <p:cNvPr id="514" name="Google Shape;514;g1d0d05df702_1_125: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161234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d0d05df702_1_14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30" name="Google Shape;530;g1d0d05df702_1_14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31" name="Google Shape;531;g1d0d05df702_1_14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34</a:t>
            </a:fld>
            <a:endParaRPr/>
          </a:p>
        </p:txBody>
      </p:sp>
      <p:sp>
        <p:nvSpPr>
          <p:cNvPr id="532" name="Google Shape;532;g1d0d05df702_1_14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065156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0d05df702_1_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0" name="Google Shape;550;g1d0d05df702_1_16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51" name="Google Shape;551;g1d0d05df702_1_16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35</a:t>
            </a:fld>
            <a:endParaRPr/>
          </a:p>
        </p:txBody>
      </p:sp>
      <p:sp>
        <p:nvSpPr>
          <p:cNvPr id="552" name="Google Shape;552;g1d0d05df702_1_16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077026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0d05df702_1_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0" name="Google Shape;550;g1d0d05df702_1_16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51" name="Google Shape;551;g1d0d05df702_1_16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36</a:t>
            </a:fld>
            <a:endParaRPr/>
          </a:p>
        </p:txBody>
      </p:sp>
      <p:sp>
        <p:nvSpPr>
          <p:cNvPr id="552" name="Google Shape;552;g1d0d05df702_1_16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199334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0d05df702_1_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0" name="Google Shape;550;g1d0d05df702_1_16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51" name="Google Shape;551;g1d0d05df702_1_16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37</a:t>
            </a:fld>
            <a:endParaRPr/>
          </a:p>
        </p:txBody>
      </p:sp>
      <p:sp>
        <p:nvSpPr>
          <p:cNvPr id="552" name="Google Shape;552;g1d0d05df702_1_16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962642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0d05df702_1_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0" name="Google Shape;550;g1d0d05df702_1_16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51" name="Google Shape;551;g1d0d05df702_1_16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38</a:t>
            </a:fld>
            <a:endParaRPr/>
          </a:p>
        </p:txBody>
      </p:sp>
      <p:sp>
        <p:nvSpPr>
          <p:cNvPr id="552" name="Google Shape;552;g1d0d05df702_1_16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61075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0d05df702_1_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0" name="Google Shape;550;g1d0d05df702_1_16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51" name="Google Shape;551;g1d0d05df702_1_16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39</a:t>
            </a:fld>
            <a:endParaRPr/>
          </a:p>
        </p:txBody>
      </p:sp>
      <p:sp>
        <p:nvSpPr>
          <p:cNvPr id="552" name="Google Shape;552;g1d0d05df702_1_16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80738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4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14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81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d0d05df702_1_19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8" name="Google Shape;568;g1d0d05df702_1_198: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69" name="Google Shape;569;g1d0d05df702_1_198: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40</a:t>
            </a:fld>
            <a:endParaRPr/>
          </a:p>
        </p:txBody>
      </p:sp>
      <p:sp>
        <p:nvSpPr>
          <p:cNvPr id="570" name="Google Shape;570;g1d0d05df702_1_198: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29741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d0d05df702_1_21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7" name="Google Shape;587;g1d0d05df702_1_216: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588" name="Google Shape;588;g1d0d05df702_1_216: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41</a:t>
            </a:fld>
            <a:endParaRPr/>
          </a:p>
        </p:txBody>
      </p:sp>
      <p:sp>
        <p:nvSpPr>
          <p:cNvPr id="589" name="Google Shape;589;g1d0d05df702_1_216: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403999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d0d05df702_1_23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7" name="Google Shape;607;g1d0d05df702_1_238: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08" name="Google Shape;608;g1d0d05df702_1_238: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42</a:t>
            </a:fld>
            <a:endParaRPr/>
          </a:p>
        </p:txBody>
      </p:sp>
      <p:sp>
        <p:nvSpPr>
          <p:cNvPr id="609" name="Google Shape;609;g1d0d05df702_1_238: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529791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d0d05df702_1_31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5" name="Google Shape;625;g1d0d05df702_1_31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26" name="Google Shape;626;g1d0d05df702_1_31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43</a:t>
            </a:fld>
            <a:endParaRPr/>
          </a:p>
        </p:txBody>
      </p:sp>
      <p:sp>
        <p:nvSpPr>
          <p:cNvPr id="627" name="Google Shape;627;g1d0d05df702_1_31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822307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ko-KR" altLang="ko-KR" smtClean="0"/>
          </a:p>
        </p:txBody>
      </p:sp>
    </p:spTree>
    <p:extLst>
      <p:ext uri="{BB962C8B-B14F-4D97-AF65-F5344CB8AC3E}">
        <p14:creationId xmlns:p14="http://schemas.microsoft.com/office/powerpoint/2010/main" val="3736453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a:ln/>
        </p:spPr>
      </p:sp>
      <p:sp>
        <p:nvSpPr>
          <p:cNvPr id="4813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2375085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9700" y="766763"/>
            <a:ext cx="6824663" cy="3840162"/>
          </a:xfrm>
          <a:ln/>
        </p:spPr>
      </p:sp>
      <p:sp>
        <p:nvSpPr>
          <p:cNvPr id="49155" name="Rectangle 3"/>
          <p:cNvSpPr>
            <a:spLocks noGrp="1" noChangeArrowheads="1"/>
          </p:cNvSpPr>
          <p:nvPr>
            <p:ph type="body" idx="1"/>
          </p:nvPr>
        </p:nvSpPr>
        <p:spPr>
          <a:xfrm>
            <a:off x="709613" y="4864100"/>
            <a:ext cx="5681662"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lstStyle/>
          <a:p>
            <a:endParaRPr lang="ko-KR" altLang="ko-KR" smtClean="0"/>
          </a:p>
        </p:txBody>
      </p:sp>
    </p:spTree>
    <p:extLst>
      <p:ext uri="{BB962C8B-B14F-4D97-AF65-F5344CB8AC3E}">
        <p14:creationId xmlns:p14="http://schemas.microsoft.com/office/powerpoint/2010/main" val="1811054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a:ln/>
        </p:spPr>
      </p:sp>
      <p:sp>
        <p:nvSpPr>
          <p:cNvPr id="50179"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ko-KR" smtClean="0">
              <a:ea typeface="굴림" panose="020B0600000101010101" pitchFamily="34" charset="-127"/>
            </a:endParaRPr>
          </a:p>
        </p:txBody>
      </p:sp>
    </p:spTree>
    <p:extLst>
      <p:ext uri="{BB962C8B-B14F-4D97-AF65-F5344CB8AC3E}">
        <p14:creationId xmlns:p14="http://schemas.microsoft.com/office/powerpoint/2010/main" val="3585935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ko-KR" altLang="ko-KR" smtClean="0"/>
          </a:p>
        </p:txBody>
      </p:sp>
    </p:spTree>
    <p:extLst>
      <p:ext uri="{BB962C8B-B14F-4D97-AF65-F5344CB8AC3E}">
        <p14:creationId xmlns:p14="http://schemas.microsoft.com/office/powerpoint/2010/main" val="2440289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ko-KR" altLang="ko-KR" smtClean="0"/>
          </a:p>
        </p:txBody>
      </p:sp>
    </p:spTree>
    <p:extLst>
      <p:ext uri="{BB962C8B-B14F-4D97-AF65-F5344CB8AC3E}">
        <p14:creationId xmlns:p14="http://schemas.microsoft.com/office/powerpoint/2010/main" val="2472896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9" name="Google Shape;149;p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4: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5</a:t>
            </a:fld>
            <a:endParaRPr>
              <a:solidFill>
                <a:srgbClr val="000000"/>
              </a:solidFill>
            </a:endParaRPr>
          </a:p>
        </p:txBody>
      </p:sp>
      <p:sp>
        <p:nvSpPr>
          <p:cNvPr id="151" name="Google Shape;151;p4: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293595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ko-KR" altLang="ko-KR" smtClean="0"/>
          </a:p>
        </p:txBody>
      </p:sp>
    </p:spTree>
    <p:extLst>
      <p:ext uri="{BB962C8B-B14F-4D97-AF65-F5344CB8AC3E}">
        <p14:creationId xmlns:p14="http://schemas.microsoft.com/office/powerpoint/2010/main" val="4254988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d0d05df702_1_31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5" name="Google Shape;625;g1d0d05df702_1_31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26" name="Google Shape;626;g1d0d05df702_1_31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60</a:t>
            </a:fld>
            <a:endParaRPr/>
          </a:p>
        </p:txBody>
      </p:sp>
      <p:sp>
        <p:nvSpPr>
          <p:cNvPr id="627" name="Google Shape;627;g1d0d05df702_1_313: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296264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f88006f8a1_0_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5" name="Google Shape;645;g1f88006f8a1_0_7: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46" name="Google Shape;646;g1f88006f8a1_0_7: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61</a:t>
            </a:fld>
            <a:endParaRPr/>
          </a:p>
        </p:txBody>
      </p:sp>
      <p:sp>
        <p:nvSpPr>
          <p:cNvPr id="647" name="Google Shape;647;g1f88006f8a1_0_7: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35847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f88006f8a1_0_2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4" name="Google Shape;664;g1f88006f8a1_0_24: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65" name="Google Shape;665;g1f88006f8a1_0_24: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62</a:t>
            </a:fld>
            <a:endParaRPr/>
          </a:p>
        </p:txBody>
      </p:sp>
      <p:sp>
        <p:nvSpPr>
          <p:cNvPr id="666" name="Google Shape;666;g1f88006f8a1_0_24: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453923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f88006f8a1_0_5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3" name="Google Shape;683;g1f88006f8a1_0_5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84" name="Google Shape;684;g1f88006f8a1_0_5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63</a:t>
            </a:fld>
            <a:endParaRPr/>
          </a:p>
        </p:txBody>
      </p:sp>
      <p:sp>
        <p:nvSpPr>
          <p:cNvPr id="685" name="Google Shape;685;g1f88006f8a1_0_52: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967783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f88006f8a1_0_7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1" name="Google Shape;701;g1f88006f8a1_0_78: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02" name="Google Shape;702;g1f88006f8a1_0_78: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64</a:t>
            </a:fld>
            <a:endParaRPr/>
          </a:p>
        </p:txBody>
      </p:sp>
      <p:sp>
        <p:nvSpPr>
          <p:cNvPr id="703" name="Google Shape;703;g1f88006f8a1_0_78: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859957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f88006f8a1_0_10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0" name="Google Shape;720;g1f88006f8a1_0_10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21" name="Google Shape;721;g1f88006f8a1_0_10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78</a:t>
            </a:fld>
            <a:endParaRPr/>
          </a:p>
        </p:txBody>
      </p:sp>
      <p:sp>
        <p:nvSpPr>
          <p:cNvPr id="722" name="Google Shape;722;g1f88006f8a1_0_100: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880103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f88006f8a1_0_12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41" name="Google Shape;741;g1f88006f8a1_0_12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42" name="Google Shape;742;g1f88006f8a1_0_12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79</a:t>
            </a:fld>
            <a:endParaRPr/>
          </a:p>
        </p:txBody>
      </p:sp>
      <p:sp>
        <p:nvSpPr>
          <p:cNvPr id="743" name="Google Shape;743;g1f88006f8a1_0_121: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886673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f88006f8a1_0_14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0" name="Google Shape;760;g1f88006f8a1_0_14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61" name="Google Shape;761;g1f88006f8a1_0_14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80</a:t>
            </a:fld>
            <a:endParaRPr/>
          </a:p>
        </p:txBody>
      </p:sp>
      <p:sp>
        <p:nvSpPr>
          <p:cNvPr id="762" name="Google Shape;762;g1f88006f8a1_0_141: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729266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f88006f8a1_0_16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0" name="Google Shape;780;g1f88006f8a1_0_168: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81" name="Google Shape;781;g1f88006f8a1_0_168: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81</a:t>
            </a:fld>
            <a:endParaRPr/>
          </a:p>
        </p:txBody>
      </p:sp>
      <p:sp>
        <p:nvSpPr>
          <p:cNvPr id="782" name="Google Shape;782;g1f88006f8a1_0_168: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53426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7" name="Google Shape;16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6</a:t>
            </a:fld>
            <a:endParaRPr>
              <a:solidFill>
                <a:srgbClr val="000000"/>
              </a:solidFill>
            </a:endParaRPr>
          </a:p>
        </p:txBody>
      </p:sp>
      <p:sp>
        <p:nvSpPr>
          <p:cNvPr id="169" name="Google Shape;16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880988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edb4099367_0_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9" name="Google Shape;799;g1edb4099367_0_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00" name="Google Shape;800;g1edb4099367_0_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82</a:t>
            </a:fld>
            <a:endParaRPr/>
          </a:p>
        </p:txBody>
      </p:sp>
      <p:sp>
        <p:nvSpPr>
          <p:cNvPr id="801" name="Google Shape;801;g1edb4099367_0_2: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940168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edb4099367_0_2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9" name="Google Shape;819;g1edb4099367_0_2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20" name="Google Shape;820;g1edb4099367_0_2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83</a:t>
            </a:fld>
            <a:endParaRPr/>
          </a:p>
        </p:txBody>
      </p:sp>
      <p:sp>
        <p:nvSpPr>
          <p:cNvPr id="821" name="Google Shape;821;g1edb4099367_0_21: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30638427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edb4099367_0_4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8" name="Google Shape;838;g1edb4099367_0_4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39" name="Google Shape;839;g1edb4099367_0_4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84</a:t>
            </a:fld>
            <a:endParaRPr/>
          </a:p>
        </p:txBody>
      </p:sp>
      <p:sp>
        <p:nvSpPr>
          <p:cNvPr id="840" name="Google Shape;840;g1edb4099367_0_40: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7668988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edb4099367_0_6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8" name="Google Shape;858;g1edb4099367_0_6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59" name="Google Shape;859;g1edb4099367_0_6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85</a:t>
            </a:fld>
            <a:endParaRPr/>
          </a:p>
        </p:txBody>
      </p:sp>
      <p:sp>
        <p:nvSpPr>
          <p:cNvPr id="860" name="Google Shape;860;g1edb4099367_0_60: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742171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8" name="Google Shape;878;p1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79" name="Google Shape;879;p1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86</a:t>
            </a:fld>
            <a:endParaRPr/>
          </a:p>
        </p:txBody>
      </p:sp>
      <p:sp>
        <p:nvSpPr>
          <p:cNvPr id="880" name="Google Shape;880;p12: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80765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014d0037b9_0_2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7" name="Google Shape;897;g2014d0037b9_0_2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98" name="Google Shape;898;g2014d0037b9_0_2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87</a:t>
            </a:fld>
            <a:endParaRPr/>
          </a:p>
        </p:txBody>
      </p:sp>
      <p:sp>
        <p:nvSpPr>
          <p:cNvPr id="899" name="Google Shape;899;g2014d0037b9_0_21:notes"/>
          <p:cNvSpPr txBox="1">
            <a:spLocks noGrp="1"/>
          </p:cNvSpPr>
          <p:nvPr>
            <p:ph type="hdr" idx="3"/>
          </p:nvPr>
        </p:nvSpPr>
        <p:spPr>
          <a:xfrm>
            <a:off x="0" y="0"/>
            <a:ext cx="29298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17605341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f88006f8a1_0_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g1f88006f8a1_0_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17" name="Google Shape;917;g1f88006f8a1_0_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spTree>
    <p:extLst>
      <p:ext uri="{BB962C8B-B14F-4D97-AF65-F5344CB8AC3E}">
        <p14:creationId xmlns:p14="http://schemas.microsoft.com/office/powerpoint/2010/main" val="1973250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014d0037b9_0_4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2014d0037b9_0_4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33" name="Google Shape;933;g2014d0037b9_0_4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spTree>
    <p:extLst>
      <p:ext uri="{BB962C8B-B14F-4D97-AF65-F5344CB8AC3E}">
        <p14:creationId xmlns:p14="http://schemas.microsoft.com/office/powerpoint/2010/main" val="3081703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014d0037b9_0_4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2014d0037b9_0_4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33" name="Google Shape;933;g2014d0037b9_0_4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90</a:t>
            </a:fld>
            <a:endParaRPr/>
          </a:p>
        </p:txBody>
      </p:sp>
    </p:spTree>
    <p:extLst>
      <p:ext uri="{BB962C8B-B14F-4D97-AF65-F5344CB8AC3E}">
        <p14:creationId xmlns:p14="http://schemas.microsoft.com/office/powerpoint/2010/main" val="1000581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014d0037b9_0_4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2014d0037b9_0_4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33" name="Google Shape;933;g2014d0037b9_0_42: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spTree>
    <p:extLst>
      <p:ext uri="{BB962C8B-B14F-4D97-AF65-F5344CB8AC3E}">
        <p14:creationId xmlns:p14="http://schemas.microsoft.com/office/powerpoint/2010/main" val="352193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3" name="Google Shape;183;p150: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50: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7</a:t>
            </a:fld>
            <a:endParaRPr>
              <a:solidFill>
                <a:srgbClr val="000000"/>
              </a:solidFill>
            </a:endParaRPr>
          </a:p>
        </p:txBody>
      </p:sp>
      <p:sp>
        <p:nvSpPr>
          <p:cNvPr id="185" name="Google Shape;185;p150: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4767172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014d0037b9_0_5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2014d0037b9_0_5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49" name="Google Shape;949;g2014d0037b9_0_51: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92</a:t>
            </a:fld>
            <a:endParaRPr/>
          </a:p>
        </p:txBody>
      </p:sp>
    </p:spTree>
    <p:extLst>
      <p:ext uri="{BB962C8B-B14F-4D97-AF65-F5344CB8AC3E}">
        <p14:creationId xmlns:p14="http://schemas.microsoft.com/office/powerpoint/2010/main" val="3810696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02236c021c_0_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Google Shape;963;g202236c021c_0_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64" name="Google Shape;964;g202236c021c_0_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93</a:t>
            </a:fld>
            <a:endParaRPr/>
          </a:p>
        </p:txBody>
      </p:sp>
    </p:spTree>
    <p:extLst>
      <p:ext uri="{BB962C8B-B14F-4D97-AF65-F5344CB8AC3E}">
        <p14:creationId xmlns:p14="http://schemas.microsoft.com/office/powerpoint/2010/main" val="2543254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1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81" name="Google Shape;981;p1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94</a:t>
            </a:fld>
            <a:endParaRPr/>
          </a:p>
        </p:txBody>
      </p:sp>
    </p:spTree>
    <p:extLst>
      <p:ext uri="{BB962C8B-B14F-4D97-AF65-F5344CB8AC3E}">
        <p14:creationId xmlns:p14="http://schemas.microsoft.com/office/powerpoint/2010/main" val="218980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6" name="Google Shape;996;p14: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97" name="Google Shape;997;p14: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95</a:t>
            </a:fld>
            <a:endParaRPr/>
          </a:p>
        </p:txBody>
      </p:sp>
    </p:spTree>
    <p:extLst>
      <p:ext uri="{BB962C8B-B14F-4D97-AF65-F5344CB8AC3E}">
        <p14:creationId xmlns:p14="http://schemas.microsoft.com/office/powerpoint/2010/main" val="1485177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1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14" name="Google Shape;1014;p1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96</a:t>
            </a:fld>
            <a:endParaRPr/>
          </a:p>
        </p:txBody>
      </p:sp>
    </p:spTree>
    <p:extLst>
      <p:ext uri="{BB962C8B-B14F-4D97-AF65-F5344CB8AC3E}">
        <p14:creationId xmlns:p14="http://schemas.microsoft.com/office/powerpoint/2010/main" val="1367579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16: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31" name="Google Shape;1031;p16: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extLst>
      <p:ext uri="{BB962C8B-B14F-4D97-AF65-F5344CB8AC3E}">
        <p14:creationId xmlns:p14="http://schemas.microsoft.com/office/powerpoint/2010/main" val="30231410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1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17: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50" name="Google Shape;1050;p17: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98</a:t>
            </a:fld>
            <a:endParaRPr/>
          </a:p>
        </p:txBody>
      </p:sp>
    </p:spTree>
    <p:extLst>
      <p:ext uri="{BB962C8B-B14F-4D97-AF65-F5344CB8AC3E}">
        <p14:creationId xmlns:p14="http://schemas.microsoft.com/office/powerpoint/2010/main" val="9744643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1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6" name="Google Shape;1066;p1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6980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4" name="Google Shape;1074;p1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1425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4" name="Google Shape;1074;p1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29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9" name="Google Shape;199;p6: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6: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8</a:t>
            </a:fld>
            <a:endParaRPr>
              <a:solidFill>
                <a:srgbClr val="000000"/>
              </a:solidFill>
            </a:endParaRPr>
          </a:p>
        </p:txBody>
      </p:sp>
      <p:sp>
        <p:nvSpPr>
          <p:cNvPr id="201" name="Google Shape;201;p6: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1405095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20: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89" name="Google Shape;1089;p20: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99585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22: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03" name="Google Shape;1103;p22: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98923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21: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96" name="Google Shape;1096;p21: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98072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23: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10" name="Google Shape;1110;p23: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4274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23: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10" name="Google Shape;1110;p23: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35310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24:notes"/>
          <p:cNvSpPr txBox="1">
            <a:spLocks noGrp="1"/>
          </p:cNvSpPr>
          <p:nvPr>
            <p:ph type="body" idx="1"/>
          </p:nvPr>
        </p:nvSpPr>
        <p:spPr>
          <a:xfrm>
            <a:off x="676115" y="4722688"/>
            <a:ext cx="5409000" cy="447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16" name="Google Shape;1116;p24:notes"/>
          <p:cNvSpPr>
            <a:spLocks noGrp="1" noRot="1" noChangeAspect="1"/>
          </p:cNvSpPr>
          <p:nvPr>
            <p:ph type="sldImg" idx="2"/>
          </p:nvPr>
        </p:nvSpPr>
        <p:spPr>
          <a:xfrm>
            <a:off x="68263"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383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5" name="Google Shape;215;p7: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7: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9</a:t>
            </a:fld>
            <a:endParaRPr>
              <a:solidFill>
                <a:srgbClr val="000000"/>
              </a:solidFill>
            </a:endParaRPr>
          </a:p>
        </p:txBody>
      </p:sp>
      <p:sp>
        <p:nvSpPr>
          <p:cNvPr id="217" name="Google Shape;217;p7: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8179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3FD479E-DF11-48F0-834C-EB2AFC1ABFCB}" type="datetime1">
              <a:rPr lang="en-US" smtClean="0"/>
              <a:t>3/8/2023</a:t>
            </a:fld>
            <a:endParaRPr/>
          </a:p>
        </p:txBody>
      </p:sp>
      <p:sp>
        <p:nvSpPr>
          <p:cNvPr id="19" name="Google Shape;19;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20" name="Google Shape;20;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21FFE7A-42F0-444A-BA37-2BCEB8D88C5D}" type="datetime1">
              <a:rPr lang="en-US" smtClean="0"/>
              <a:t>3/8/2023</a:t>
            </a:fld>
            <a:endParaRPr/>
          </a:p>
        </p:txBody>
      </p:sp>
      <p:sp>
        <p:nvSpPr>
          <p:cNvPr id="77" name="Google Shape;77;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78" name="Google Shape;78;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9"/>
        <p:cNvGrpSpPr/>
        <p:nvPr/>
      </p:nvGrpSpPr>
      <p:grpSpPr>
        <a:xfrm>
          <a:off x="0" y="0"/>
          <a:ext cx="0" cy="0"/>
          <a:chOff x="0" y="0"/>
          <a:chExt cx="0" cy="0"/>
        </a:xfrm>
      </p:grpSpPr>
      <p:sp>
        <p:nvSpPr>
          <p:cNvPr id="80" name="Google Shape;80;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12B4625-4F10-475D-8033-11877A438D1C}" type="datetime1">
              <a:rPr lang="en-US" smtClean="0"/>
              <a:t>3/8/2023</a:t>
            </a:fld>
            <a:endParaRPr/>
          </a:p>
        </p:txBody>
      </p:sp>
      <p:sp>
        <p:nvSpPr>
          <p:cNvPr id="82" name="Google Shape;82;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83" name="Google Shape;83;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4"/>
        <p:cNvGrpSpPr/>
        <p:nvPr/>
      </p:nvGrpSpPr>
      <p:grpSpPr>
        <a:xfrm>
          <a:off x="0" y="0"/>
          <a:ext cx="0" cy="0"/>
          <a:chOff x="0" y="0"/>
          <a:chExt cx="0" cy="0"/>
        </a:xfrm>
      </p:grpSpPr>
      <p:sp>
        <p:nvSpPr>
          <p:cNvPr id="85" name="Google Shape;85;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32CEFAE-9D8E-4F24-B439-C85A20F4F695}" type="datetime1">
              <a:rPr lang="en-US" smtClean="0"/>
              <a:t>3/8/2023</a:t>
            </a:fld>
            <a:endParaRPr/>
          </a:p>
        </p:txBody>
      </p:sp>
      <p:sp>
        <p:nvSpPr>
          <p:cNvPr id="87" name="Google Shape;87;p1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88" name="Google Shape;88;p1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2CA0673-74BA-4CCD-956D-7420D98B83E5}" type="datetime1">
              <a:rPr lang="en-US" smtClean="0"/>
              <a:t>3/8/2023</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GB" smtClean="0"/>
              <a:t>Unit 1   MAIoT    SY BTech  S4  </a:t>
            </a:r>
            <a:endParaRPr lang="en-US"/>
          </a:p>
        </p:txBody>
      </p:sp>
      <p:sp>
        <p:nvSpPr>
          <p:cNvPr id="5" name="Rectangle 6"/>
          <p:cNvSpPr>
            <a:spLocks noGrp="1" noChangeArrowheads="1"/>
          </p:cNvSpPr>
          <p:nvPr>
            <p:ph type="sldNum" sz="quarter" idx="12"/>
          </p:nvPr>
        </p:nvSpPr>
        <p:spPr>
          <a:ln/>
        </p:spPr>
        <p:txBody>
          <a:bodyPr/>
          <a:lstStyle>
            <a:lvl1pPr>
              <a:defRPr/>
            </a:lvl1pPr>
          </a:lstStyle>
          <a:p>
            <a:fld id="{A62183FB-B5BE-425A-BB9F-475AED57BC64}" type="slidenum">
              <a:rPr lang="en-US" altLang="en-US"/>
              <a:pPr/>
              <a:t>‹#›</a:t>
            </a:fld>
            <a:endParaRPr lang="en-US" altLang="en-US"/>
          </a:p>
        </p:txBody>
      </p:sp>
    </p:spTree>
    <p:extLst>
      <p:ext uri="{BB962C8B-B14F-4D97-AF65-F5344CB8AC3E}">
        <p14:creationId xmlns:p14="http://schemas.microsoft.com/office/powerpoint/2010/main" val="380612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59B1EB6-F3BA-4550-BD75-60B2B92A4205}" type="datetime1">
              <a:rPr lang="en-US" smtClean="0"/>
              <a:t>3/8/2023</a:t>
            </a:fld>
            <a:endParaRPr/>
          </a:p>
        </p:txBody>
      </p:sp>
      <p:sp>
        <p:nvSpPr>
          <p:cNvPr id="25" name="Google Shape;25;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26" name="Google Shape;26;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12F5E6B-9190-4ECD-A8CA-733C356F73FA}" type="datetime1">
              <a:rPr lang="en-US" smtClean="0"/>
              <a:t>3/8/2023</a:t>
            </a:fld>
            <a:endParaRPr/>
          </a:p>
        </p:txBody>
      </p:sp>
      <p:sp>
        <p:nvSpPr>
          <p:cNvPr id="31" name="Google Shape;31;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32" name="Google Shape;32;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D2AFF3E-2D9A-4AF2-A6EA-92E824E1A85F}" type="datetime1">
              <a:rPr lang="en-US" smtClean="0"/>
              <a:t>3/8/2023</a:t>
            </a:fld>
            <a:endParaRPr/>
          </a:p>
        </p:txBody>
      </p:sp>
      <p:sp>
        <p:nvSpPr>
          <p:cNvPr id="38" name="Google Shape;38;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39" name="Google Shape;39;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BAA2AE4-F808-4DE4-9A70-401F5241729E}" type="datetime1">
              <a:rPr lang="en-US" smtClean="0"/>
              <a:t>3/8/2023</a:t>
            </a:fld>
            <a:endParaRPr/>
          </a:p>
        </p:txBody>
      </p:sp>
      <p:sp>
        <p:nvSpPr>
          <p:cNvPr id="47" name="Google Shape;47;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48" name="Google Shape;48;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16FDC47-C0E3-45EA-81F9-0B7D807B539D}" type="datetime1">
              <a:rPr lang="en-US" smtClean="0"/>
              <a:t>3/8/2023</a:t>
            </a:fld>
            <a:endParaRPr/>
          </a:p>
        </p:txBody>
      </p:sp>
      <p:sp>
        <p:nvSpPr>
          <p:cNvPr id="51" name="Google Shape;51;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52" name="Google Shape;52;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1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B168660-DD6B-46D1-9CC1-2ED86E16C4C8}" type="datetime1">
              <a:rPr lang="en-US" smtClean="0"/>
              <a:t>3/8/2023</a:t>
            </a:fld>
            <a:endParaRPr/>
          </a:p>
        </p:txBody>
      </p:sp>
      <p:sp>
        <p:nvSpPr>
          <p:cNvPr id="58" name="Google Shape;58;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59" name="Google Shape;59;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44"/>
          <p:cNvSpPr>
            <a:spLocks noGrp="1"/>
          </p:cNvSpPr>
          <p:nvPr>
            <p:ph type="pic" idx="2"/>
          </p:nvPr>
        </p:nvSpPr>
        <p:spPr>
          <a:xfrm>
            <a:off x="5183188" y="987425"/>
            <a:ext cx="6172200" cy="4873625"/>
          </a:xfrm>
          <a:prstGeom prst="rect">
            <a:avLst/>
          </a:prstGeom>
          <a:noFill/>
          <a:ln>
            <a:noFill/>
          </a:ln>
        </p:spPr>
      </p:sp>
      <p:sp>
        <p:nvSpPr>
          <p:cNvPr id="63" name="Google Shape;63;p1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CAEACB9E-4E75-4068-BBB2-7CD1C317B20A}" type="datetime1">
              <a:rPr lang="en-US" smtClean="0"/>
              <a:t>3/8/2023</a:t>
            </a:fld>
            <a:endParaRPr/>
          </a:p>
        </p:txBody>
      </p:sp>
      <p:sp>
        <p:nvSpPr>
          <p:cNvPr id="65" name="Google Shape;65;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66" name="Google Shape;6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A1A0E5AE-2803-4538-84E8-D868689B5B4D}" type="datetime1">
              <a:rPr lang="en-US" smtClean="0"/>
              <a:t>3/8/2023</a:t>
            </a:fld>
            <a:endParaRPr/>
          </a:p>
        </p:txBody>
      </p:sp>
      <p:sp>
        <p:nvSpPr>
          <p:cNvPr id="71" name="Google Shape;71;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mtClean="0"/>
              <a:t>Unit 1   MAIoT    SY BTech  S4  </a:t>
            </a:r>
            <a:endParaRPr/>
          </a:p>
        </p:txBody>
      </p:sp>
      <p:sp>
        <p:nvSpPr>
          <p:cNvPr id="72" name="Google Shape;72;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fld id="{4368BB47-C9D9-4174-BB5B-A31F039156FC}" type="datetime1">
              <a:rPr lang="en-US" smtClean="0"/>
              <a:t>3/8/2023</a:t>
            </a:fld>
            <a:endParaRPr/>
          </a:p>
        </p:txBody>
      </p:sp>
      <p:sp>
        <p:nvSpPr>
          <p:cNvPr id="13" name="Google Shape;13;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GB" smtClean="0"/>
              <a:t>Unit 1   MAIoT    SY BTech  S4  </a:t>
            </a:r>
            <a:endParaRPr/>
          </a:p>
        </p:txBody>
      </p:sp>
      <p:sp>
        <p:nvSpPr>
          <p:cNvPr id="14" name="Google Shape;14;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uru99.com/primary-vs-secondary-memory.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hyperlink" Target="https://www.theengineeringprojects.com/2015/03/arduino-projects.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theengineeringprojects.com/2016/01/8051-microcontroller-project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wmf"/><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6.png"/><Relationship Id="rId4" Type="http://schemas.openxmlformats.org/officeDocument/2006/relationships/image" Target="../media/image46.png"/><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3.png"/><Relationship Id="rId7" Type="http://schemas.openxmlformats.org/officeDocument/2006/relationships/image" Target="../media/image57.wmf"/><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wmf"/><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GIfWNtMfYvk&amp;t=1s" TargetMode="External"/><Relationship Id="rId7"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png"/><Relationship Id="rId4" Type="http://schemas.openxmlformats.org/officeDocument/2006/relationships/hyperlink" Target="https://www.youtube.com/watch?v=Q3ur8wzzhBU"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rfpage.com/wi-fi-7-specifications-and-feature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png"/><Relationship Id="rId4" Type="http://schemas.openxmlformats.org/officeDocument/2006/relationships/hyperlink" Target="https://www.rfpage.com/applications-future-lora-wan-technology/"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programmingoneonone.com/2021/04/internet-of-things.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www.usb.or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hyperlink" Target="https://www.youtube.com/@StarStudioss" TargetMode="External"/><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p:nvPr>
        </p:nvSpPr>
        <p:spPr>
          <a:xfrm>
            <a:off x="1442243" y="2424546"/>
            <a:ext cx="9144000" cy="137848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4400"/>
              <a:buNone/>
            </a:pPr>
            <a:r>
              <a:rPr lang="en-US" sz="4400" b="1">
                <a:solidFill>
                  <a:srgbClr val="FF0000"/>
                </a:solidFill>
                <a:latin typeface="Times New Roman"/>
                <a:ea typeface="Times New Roman"/>
                <a:cs typeface="Times New Roman"/>
                <a:sym typeface="Times New Roman"/>
              </a:rPr>
              <a:t>Microprocessor Architecture and Internet of Things</a:t>
            </a:r>
            <a:endParaRPr sz="4400"/>
          </a:p>
        </p:txBody>
      </p:sp>
      <p:sp>
        <p:nvSpPr>
          <p:cNvPr id="96" name="Google Shape;96;p1"/>
          <p:cNvSpPr txBox="1">
            <a:spLocks noGrp="1"/>
          </p:cNvSpPr>
          <p:nvPr>
            <p:ph type="subTitle" idx="1"/>
          </p:nvPr>
        </p:nvSpPr>
        <p:spPr>
          <a:xfrm>
            <a:off x="1793482" y="3750126"/>
            <a:ext cx="9144000" cy="12835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1000"/>
              </a:spcBef>
              <a:spcAft>
                <a:spcPts val="0"/>
              </a:spcAft>
              <a:buSzPts val="2400"/>
              <a:buNone/>
            </a:pPr>
            <a:r>
              <a:rPr lang="en-US" b="1"/>
              <a:t>Course Code:  CET3014B 		Credits: </a:t>
            </a:r>
            <a:r>
              <a:rPr lang="en-US" b="1">
                <a:solidFill>
                  <a:srgbClr val="002060"/>
                </a:solidFill>
              </a:rPr>
              <a:t>3 TH+2 Lab=5 </a:t>
            </a:r>
            <a:endParaRPr/>
          </a:p>
        </p:txBody>
      </p:sp>
      <p:pic>
        <p:nvPicPr>
          <p:cNvPr id="97" name="Google Shape;97;p1"/>
          <p:cNvPicPr preferRelativeResize="0"/>
          <p:nvPr/>
        </p:nvPicPr>
        <p:blipFill rotWithShape="1">
          <a:blip r:embed="rId3">
            <a:alphaModFix/>
          </a:blip>
          <a:srcRect/>
          <a:stretch/>
        </p:blipFill>
        <p:spPr>
          <a:xfrm>
            <a:off x="2647950" y="138113"/>
            <a:ext cx="7067550" cy="1244600"/>
          </a:xfrm>
          <a:prstGeom prst="rect">
            <a:avLst/>
          </a:prstGeom>
          <a:noFill/>
          <a:ln>
            <a:noFill/>
          </a:ln>
          <a:effectLst>
            <a:outerShdw blurRad="292100" dist="139700" dir="2700000" algn="tl" rotWithShape="0">
              <a:srgbClr val="333333">
                <a:alpha val="63921"/>
              </a:srgbClr>
            </a:outerShdw>
          </a:effectLst>
        </p:spPr>
      </p:pic>
      <p:sp>
        <p:nvSpPr>
          <p:cNvPr id="98" name="Google Shape;98;p1"/>
          <p:cNvSpPr/>
          <p:nvPr/>
        </p:nvSpPr>
        <p:spPr>
          <a:xfrm>
            <a:off x="119855" y="328351"/>
            <a:ext cx="654050" cy="86412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99" name="Google Shape;99;p1"/>
          <p:cNvCxnSpPr/>
          <p:nvPr/>
        </p:nvCxnSpPr>
        <p:spPr>
          <a:xfrm rot="10800000" flipH="1">
            <a:off x="0" y="1648691"/>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00" name="Google Shape;100;p1"/>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 name="Google Shape;101;p1"/>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02" name="Google Shape;102;p1"/>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8"/>
          <p:cNvSpPr txBox="1">
            <a:spLocks noGrp="1"/>
          </p:cNvSpPr>
          <p:nvPr>
            <p:ph type="body" idx="1"/>
          </p:nvPr>
        </p:nvSpPr>
        <p:spPr>
          <a:xfrm>
            <a:off x="801035" y="1202591"/>
            <a:ext cx="11183147" cy="4719638"/>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By the end of the course, students will be able to </a:t>
            </a:r>
            <a:endParaRPr/>
          </a:p>
          <a:p>
            <a:pPr marL="114300" lvl="0" indent="0" algn="l" rtl="0">
              <a:lnSpc>
                <a:spcPct val="90000"/>
              </a:lnSpc>
              <a:spcBef>
                <a:spcPts val="1000"/>
              </a:spcBef>
              <a:spcAft>
                <a:spcPts val="0"/>
              </a:spcAft>
              <a:buSzPts val="1800"/>
              <a:buNone/>
            </a:pPr>
            <a:r>
              <a:rPr lang="en-US" b="1">
                <a:solidFill>
                  <a:srgbClr val="C00000"/>
                </a:solidFill>
                <a:latin typeface="Times New Roman"/>
                <a:ea typeface="Times New Roman"/>
                <a:cs typeface="Times New Roman"/>
                <a:sym typeface="Times New Roman"/>
              </a:rPr>
              <a:t>1. Describe the details of IoT based systems. </a:t>
            </a:r>
            <a:endParaRPr b="1">
              <a:solidFill>
                <a:srgbClr val="C00000"/>
              </a:solidFill>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2. Demonstrate the use of common IoT platforms and installations.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3. Discuss Pentium architecture and programmer’s model.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4. Apply the Assembly Language Programming skills of Pentium processor.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5. Interpret the demand paging and protection mechanism supported in Pentium Architecture.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6. Demonstrate the concept of Task management and Interrupt handling within the Pentium processor.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	</a:t>
            </a:r>
            <a:endParaRPr/>
          </a:p>
        </p:txBody>
      </p:sp>
      <p:sp>
        <p:nvSpPr>
          <p:cNvPr id="236" name="Google Shape;236;p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5E3D113-26C9-4696-86C0-2199C46545DD}"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237" name="Google Shape;2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238" name="Google Shape;238;p8"/>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39" name="Google Shape;239;p8"/>
          <p:cNvCxnSpPr/>
          <p:nvPr/>
        </p:nvCxnSpPr>
        <p:spPr>
          <a:xfrm rot="10800000" flipH="1">
            <a:off x="0" y="119694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40" name="Google Shape;240;p8"/>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41" name="Google Shape;241;p8"/>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42" name="Google Shape;242;p8"/>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43" name="Google Shape;24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a:t>
            </a:fld>
            <a:endParaRPr>
              <a:latin typeface="Times New Roman"/>
              <a:ea typeface="Times New Roman"/>
              <a:cs typeface="Times New Roman"/>
              <a:sym typeface="Times New Roman"/>
            </a:endParaRPr>
          </a:p>
        </p:txBody>
      </p:sp>
      <p:sp>
        <p:nvSpPr>
          <p:cNvPr id="244" name="Google Shape;244;p8"/>
          <p:cNvSpPr/>
          <p:nvPr/>
        </p:nvSpPr>
        <p:spPr>
          <a:xfrm>
            <a:off x="2133600" y="273714"/>
            <a:ext cx="4376519" cy="646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n-US" sz="4000" b="1" i="0" u="none" strike="noStrike" cap="none">
                <a:solidFill>
                  <a:srgbClr val="FF0000"/>
                </a:solidFill>
                <a:latin typeface="Times New Roman"/>
                <a:ea typeface="Times New Roman"/>
                <a:cs typeface="Times New Roman"/>
                <a:sym typeface="Times New Roman"/>
              </a:rPr>
              <a:t>Course Outcomes: </a:t>
            </a:r>
            <a:endParaRPr sz="4000" b="0"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A0E0F24-1901-4721-8FD7-75A1C139250A}" type="datetime1">
              <a:rPr lang="en-US" smtClean="0"/>
              <a:t>3/8/2023</a:t>
            </a:fld>
            <a:endParaRPr/>
          </a:p>
        </p:txBody>
      </p:sp>
      <p:sp>
        <p:nvSpPr>
          <p:cNvPr id="1077" name="Google Shape;107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078" name="Google Shape;107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pic>
        <p:nvPicPr>
          <p:cNvPr id="1079" name="Google Shape;1079;p19"/>
          <p:cNvPicPr preferRelativeResize="0"/>
          <p:nvPr/>
        </p:nvPicPr>
        <p:blipFill rotWithShape="1">
          <a:blip r:embed="rId3">
            <a:alphaModFix/>
          </a:blip>
          <a:srcRect/>
          <a:stretch/>
        </p:blipFill>
        <p:spPr>
          <a:xfrm>
            <a:off x="994342" y="960443"/>
            <a:ext cx="10238509" cy="4733645"/>
          </a:xfrm>
          <a:prstGeom prst="rect">
            <a:avLst/>
          </a:prstGeom>
          <a:noFill/>
          <a:ln>
            <a:noFill/>
          </a:ln>
        </p:spPr>
      </p:pic>
      <p:sp>
        <p:nvSpPr>
          <p:cNvPr id="1080" name="Google Shape;1080;p19"/>
          <p:cNvSpPr txBox="1">
            <a:spLocks noGrp="1"/>
          </p:cNvSpPr>
          <p:nvPr>
            <p:ph type="title"/>
          </p:nvPr>
        </p:nvSpPr>
        <p:spPr>
          <a:xfrm>
            <a:off x="838200" y="278287"/>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3600" b="1" u="none" strike="noStrike" cap="none">
                <a:solidFill>
                  <a:srgbClr val="FF0000"/>
                </a:solidFill>
                <a:latin typeface="Times New Roman"/>
                <a:ea typeface="Times New Roman"/>
                <a:cs typeface="Times New Roman"/>
                <a:sym typeface="Times New Roman"/>
              </a:rPr>
              <a:t>Difference Between Embedded System and IOT</a:t>
            </a:r>
            <a:endParaRPr sz="3600">
              <a:solidFill>
                <a:srgbClr val="FF0000"/>
              </a:solidFill>
            </a:endParaRPr>
          </a:p>
        </p:txBody>
      </p:sp>
      <p:pic>
        <p:nvPicPr>
          <p:cNvPr id="1081" name="Google Shape;1081;p19"/>
          <p:cNvPicPr preferRelativeResize="0"/>
          <p:nvPr/>
        </p:nvPicPr>
        <p:blipFill rotWithShape="1">
          <a:blip r:embed="rId4">
            <a:alphaModFix/>
          </a:blip>
          <a:srcRect/>
          <a:stretch/>
        </p:blipFill>
        <p:spPr>
          <a:xfrm>
            <a:off x="81582" y="159419"/>
            <a:ext cx="724508" cy="654774"/>
          </a:xfrm>
          <a:prstGeom prst="rect">
            <a:avLst/>
          </a:prstGeom>
          <a:noFill/>
          <a:ln>
            <a:noFill/>
          </a:ln>
        </p:spPr>
      </p:pic>
      <p:cxnSp>
        <p:nvCxnSpPr>
          <p:cNvPr id="1082" name="Google Shape;1082;p19"/>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83" name="Google Shape;1083;p19"/>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84" name="Google Shape;1084;p19"/>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85" name="Google Shape;1085;p1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Rectangle 1"/>
          <p:cNvSpPr/>
          <p:nvPr/>
        </p:nvSpPr>
        <p:spPr>
          <a:xfrm>
            <a:off x="4038600" y="1605141"/>
            <a:ext cx="2590774" cy="307777"/>
          </a:xfrm>
          <a:prstGeom prst="rect">
            <a:avLst/>
          </a:prstGeom>
        </p:spPr>
        <p:txBody>
          <a:bodyPr wrap="none">
            <a:spAutoFit/>
          </a:bodyPr>
          <a:lstStyle/>
          <a:p>
            <a:r>
              <a:rPr lang="en-IN" b="1" dirty="0">
                <a:solidFill>
                  <a:srgbClr val="C00000"/>
                </a:solidFill>
                <a:latin typeface="Arial" panose="020B0604020202020204" pitchFamily="34" charset="0"/>
              </a:rPr>
              <a:t>telecommunication operator</a:t>
            </a:r>
            <a:endParaRPr lang="en-IN" dirty="0">
              <a:solidFill>
                <a:srgbClr val="C00000"/>
              </a:solidFill>
            </a:endParaRPr>
          </a:p>
        </p:txBody>
      </p:sp>
      <p:sp>
        <p:nvSpPr>
          <p:cNvPr id="3" name="Rectangle 2"/>
          <p:cNvSpPr/>
          <p:nvPr/>
        </p:nvSpPr>
        <p:spPr>
          <a:xfrm>
            <a:off x="847768" y="5883573"/>
            <a:ext cx="11344232" cy="307777"/>
          </a:xfrm>
          <a:prstGeom prst="rect">
            <a:avLst/>
          </a:prstGeom>
        </p:spPr>
        <p:txBody>
          <a:bodyPr wrap="square">
            <a:spAutoFit/>
          </a:bodyPr>
          <a:lstStyle/>
          <a:p>
            <a:r>
              <a:rPr lang="en-GB" b="1" dirty="0" smtClean="0">
                <a:solidFill>
                  <a:srgbClr val="C00000"/>
                </a:solidFill>
                <a:latin typeface="Arial" panose="020B0604020202020204" pitchFamily="34" charset="0"/>
              </a:rPr>
              <a:t>Telcos: </a:t>
            </a:r>
            <a:r>
              <a:rPr lang="en-GB" dirty="0" smtClean="0">
                <a:solidFill>
                  <a:srgbClr val="111111"/>
                </a:solidFill>
                <a:latin typeface="Arial" panose="020B0604020202020204" pitchFamily="34" charset="0"/>
              </a:rPr>
              <a:t>a </a:t>
            </a:r>
            <a:r>
              <a:rPr lang="en-GB" dirty="0">
                <a:solidFill>
                  <a:srgbClr val="111111"/>
                </a:solidFill>
                <a:latin typeface="Arial" panose="020B0604020202020204" pitchFamily="34" charset="0"/>
              </a:rPr>
              <a:t>company that provides telecommunications services such as fixed-line, mobile and data services for end-customers.</a:t>
            </a:r>
            <a:endParaRPr lang="en-IN" dirty="0"/>
          </a:p>
        </p:txBody>
      </p:sp>
      <p:sp>
        <p:nvSpPr>
          <p:cNvPr id="5" name="Rectangle 4"/>
          <p:cNvSpPr/>
          <p:nvPr/>
        </p:nvSpPr>
        <p:spPr>
          <a:xfrm>
            <a:off x="7234090" y="3019488"/>
            <a:ext cx="2101857" cy="307777"/>
          </a:xfrm>
          <a:prstGeom prst="rect">
            <a:avLst/>
          </a:prstGeom>
        </p:spPr>
        <p:txBody>
          <a:bodyPr wrap="none">
            <a:spAutoFit/>
          </a:bodyPr>
          <a:lstStyle/>
          <a:p>
            <a:r>
              <a:rPr lang="en-IN" b="1" dirty="0">
                <a:solidFill>
                  <a:srgbClr val="111111"/>
                </a:solidFill>
                <a:latin typeface="Arial" panose="020B0604020202020204" pitchFamily="34" charset="0"/>
              </a:rPr>
              <a:t>business-to-consumer</a:t>
            </a:r>
            <a:endParaRPr lang="en-I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A0E0F24-1901-4721-8FD7-75A1C139250A}" type="datetime1">
              <a:rPr lang="en-US" smtClean="0">
                <a:latin typeface="Times New Roman" panose="02020603050405020304" pitchFamily="18" charset="0"/>
                <a:cs typeface="Times New Roman" panose="02020603050405020304" pitchFamily="18" charset="0"/>
              </a:rPr>
              <a:t>3/8/2023</a:t>
            </a:fld>
            <a:endParaRPr>
              <a:latin typeface="Times New Roman" panose="02020603050405020304" pitchFamily="18" charset="0"/>
              <a:cs typeface="Times New Roman" panose="02020603050405020304" pitchFamily="18" charset="0"/>
            </a:endParaRPr>
          </a:p>
        </p:txBody>
      </p:sp>
      <p:sp>
        <p:nvSpPr>
          <p:cNvPr id="1077" name="Google Shape;107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panose="02020603050405020304" pitchFamily="18" charset="0"/>
                <a:cs typeface="Times New Roman" panose="02020603050405020304" pitchFamily="18" charset="0"/>
              </a:rPr>
              <a:t>Unit 1   MAIoT    SY BTech  S4  </a:t>
            </a:r>
            <a:endParaRPr>
              <a:latin typeface="Times New Roman" panose="02020603050405020304" pitchFamily="18" charset="0"/>
              <a:cs typeface="Times New Roman" panose="02020603050405020304" pitchFamily="18" charset="0"/>
            </a:endParaRPr>
          </a:p>
        </p:txBody>
      </p:sp>
      <p:sp>
        <p:nvSpPr>
          <p:cNvPr id="1078" name="Google Shape;107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t>101</a:t>
            </a:fld>
            <a:endParaRPr>
              <a:latin typeface="Times New Roman" panose="02020603050405020304" pitchFamily="18" charset="0"/>
              <a:cs typeface="Times New Roman" panose="02020603050405020304" pitchFamily="18" charset="0"/>
            </a:endParaRPr>
          </a:p>
        </p:txBody>
      </p:sp>
      <p:sp>
        <p:nvSpPr>
          <p:cNvPr id="1080" name="Google Shape;1080;p19"/>
          <p:cNvSpPr txBox="1">
            <a:spLocks noGrp="1"/>
          </p:cNvSpPr>
          <p:nvPr>
            <p:ph type="title"/>
          </p:nvPr>
        </p:nvSpPr>
        <p:spPr>
          <a:xfrm>
            <a:off x="838200" y="278287"/>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3600" b="1" u="none" strike="noStrike" cap="none">
                <a:solidFill>
                  <a:srgbClr val="FF0000"/>
                </a:solidFill>
                <a:latin typeface="Times New Roman" panose="02020603050405020304" pitchFamily="18" charset="0"/>
                <a:ea typeface="Times New Roman"/>
                <a:cs typeface="Times New Roman" panose="02020603050405020304" pitchFamily="18" charset="0"/>
                <a:sym typeface="Times New Roman"/>
              </a:rPr>
              <a:t>Difference Between Embedded System and IOT</a:t>
            </a:r>
            <a:endParaRPr sz="3600">
              <a:solidFill>
                <a:srgbClr val="FF0000"/>
              </a:solidFill>
              <a:latin typeface="Times New Roman" panose="02020603050405020304" pitchFamily="18" charset="0"/>
              <a:cs typeface="Times New Roman" panose="02020603050405020304" pitchFamily="18" charset="0"/>
            </a:endParaRPr>
          </a:p>
        </p:txBody>
      </p:sp>
      <p:pic>
        <p:nvPicPr>
          <p:cNvPr id="1081" name="Google Shape;1081;p19"/>
          <p:cNvPicPr preferRelativeResize="0"/>
          <p:nvPr/>
        </p:nvPicPr>
        <p:blipFill rotWithShape="1">
          <a:blip r:embed="rId3">
            <a:alphaModFix/>
          </a:blip>
          <a:srcRect/>
          <a:stretch/>
        </p:blipFill>
        <p:spPr>
          <a:xfrm>
            <a:off x="81582" y="159419"/>
            <a:ext cx="724508" cy="654774"/>
          </a:xfrm>
          <a:prstGeom prst="rect">
            <a:avLst/>
          </a:prstGeom>
          <a:noFill/>
          <a:ln>
            <a:noFill/>
          </a:ln>
        </p:spPr>
      </p:pic>
      <p:cxnSp>
        <p:nvCxnSpPr>
          <p:cNvPr id="1082" name="Google Shape;1082;p19"/>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83" name="Google Shape;1083;p19"/>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cxnSp>
        <p:nvCxnSpPr>
          <p:cNvPr id="1084" name="Google Shape;1084;p19"/>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85" name="Google Shape;1085;p1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4" name="Picture 3"/>
          <p:cNvPicPr>
            <a:picLocks noChangeAspect="1"/>
          </p:cNvPicPr>
          <p:nvPr/>
        </p:nvPicPr>
        <p:blipFill>
          <a:blip r:embed="rId4"/>
          <a:stretch>
            <a:fillRect/>
          </a:stretch>
        </p:blipFill>
        <p:spPr>
          <a:xfrm>
            <a:off x="994342" y="1542775"/>
            <a:ext cx="4062567" cy="2738279"/>
          </a:xfrm>
          <a:prstGeom prst="rect">
            <a:avLst/>
          </a:prstGeom>
        </p:spPr>
      </p:pic>
      <p:sp>
        <p:nvSpPr>
          <p:cNvPr id="5" name="Rectangle 4"/>
          <p:cNvSpPr/>
          <p:nvPr/>
        </p:nvSpPr>
        <p:spPr>
          <a:xfrm>
            <a:off x="994342" y="903738"/>
            <a:ext cx="4478203" cy="523220"/>
          </a:xfrm>
          <a:prstGeom prst="rect">
            <a:avLst/>
          </a:prstGeom>
        </p:spPr>
        <p:txBody>
          <a:bodyPr wrap="square">
            <a:spAutoFit/>
          </a:bodyPr>
          <a:lstStyle/>
          <a:p>
            <a:r>
              <a:rPr lang="en-GB" b="1" dirty="0">
                <a:solidFill>
                  <a:srgbClr val="C00000"/>
                </a:solidFill>
                <a:latin typeface="Times New Roman" panose="02020603050405020304" pitchFamily="18" charset="0"/>
                <a:cs typeface="Times New Roman" panose="02020603050405020304" pitchFamily="18" charset="0"/>
              </a:rPr>
              <a:t>A point-of-sale (POS) </a:t>
            </a:r>
            <a:r>
              <a:rPr lang="en-GB" b="1" dirty="0">
                <a:solidFill>
                  <a:srgbClr val="111111"/>
                </a:solidFill>
                <a:latin typeface="Times New Roman" panose="02020603050405020304" pitchFamily="18" charset="0"/>
                <a:cs typeface="Times New Roman" panose="02020603050405020304" pitchFamily="18" charset="0"/>
              </a:rPr>
              <a:t>terminal</a:t>
            </a:r>
            <a:r>
              <a:rPr lang="en-GB" dirty="0">
                <a:solidFill>
                  <a:srgbClr val="111111"/>
                </a:solidFill>
                <a:latin typeface="Times New Roman" panose="02020603050405020304" pitchFamily="18" charset="0"/>
                <a:cs typeface="Times New Roman" panose="02020603050405020304" pitchFamily="18" charset="0"/>
              </a:rPr>
              <a:t> is</a:t>
            </a:r>
            <a:r>
              <a:rPr lang="en-GB" b="1" dirty="0">
                <a:solidFill>
                  <a:srgbClr val="111111"/>
                </a:solidFill>
                <a:latin typeface="Times New Roman" panose="02020603050405020304" pitchFamily="18" charset="0"/>
                <a:cs typeface="Times New Roman" panose="02020603050405020304" pitchFamily="18" charset="0"/>
              </a:rPr>
              <a:t> a hardware system for processing card payments at retail</a:t>
            </a:r>
            <a:r>
              <a:rPr lang="en-GB" dirty="0">
                <a:solidFill>
                  <a:srgbClr val="111111"/>
                </a:solidFill>
                <a:latin typeface="Times New Roman" panose="02020603050405020304" pitchFamily="18" charset="0"/>
                <a:cs typeface="Times New Roman" panose="02020603050405020304" pitchFamily="18" charset="0"/>
              </a:rPr>
              <a:t> locations. </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6722918" y="1426957"/>
            <a:ext cx="4097481" cy="3131187"/>
          </a:xfrm>
          <a:prstGeom prst="rect">
            <a:avLst/>
          </a:prstGeom>
        </p:spPr>
      </p:pic>
      <p:sp>
        <p:nvSpPr>
          <p:cNvPr id="7" name="Rectangle 6"/>
          <p:cNvSpPr/>
          <p:nvPr/>
        </p:nvSpPr>
        <p:spPr>
          <a:xfrm>
            <a:off x="6722918" y="1019975"/>
            <a:ext cx="6096000" cy="523220"/>
          </a:xfrm>
          <a:prstGeom prst="rect">
            <a:avLst/>
          </a:prstGeom>
        </p:spPr>
        <p:txBody>
          <a:bodyPr>
            <a:spAutoFit/>
          </a:bodyPr>
          <a:lstStyle/>
          <a:p>
            <a:r>
              <a:rPr lang="en-GB" b="1" dirty="0">
                <a:solidFill>
                  <a:srgbClr val="C00000"/>
                </a:solidFill>
                <a:latin typeface="Times New Roman" panose="02020603050405020304" pitchFamily="18" charset="0"/>
                <a:cs typeface="Times New Roman" panose="02020603050405020304" pitchFamily="18" charset="0"/>
              </a:rPr>
              <a:t>Fleet management </a:t>
            </a:r>
            <a:r>
              <a:rPr lang="en-GB" dirty="0">
                <a:solidFill>
                  <a:srgbClr val="666666"/>
                </a:solidFill>
                <a:latin typeface="Times New Roman" panose="02020603050405020304" pitchFamily="18" charset="0"/>
                <a:cs typeface="Times New Roman" panose="02020603050405020304" pitchFamily="18" charset="0"/>
              </a:rPr>
              <a:t>is the</a:t>
            </a:r>
            <a:r>
              <a:rPr lang="en-GB" b="1" dirty="0">
                <a:solidFill>
                  <a:srgbClr val="666666"/>
                </a:solidFill>
                <a:latin typeface="Times New Roman" panose="02020603050405020304" pitchFamily="18" charset="0"/>
                <a:cs typeface="Times New Roman" panose="02020603050405020304" pitchFamily="18" charset="0"/>
              </a:rPr>
              <a:t> management of commercial vehicle operations at scale</a:t>
            </a:r>
            <a:r>
              <a:rPr lang="en-GB" dirty="0">
                <a:solidFill>
                  <a:srgbClr val="666666"/>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883618" y="5479574"/>
            <a:ext cx="11045145" cy="738664"/>
          </a:xfrm>
          <a:prstGeom prst="rect">
            <a:avLst/>
          </a:prstGeom>
        </p:spPr>
        <p:txBody>
          <a:bodyPr wrap="square">
            <a:spAutoFit/>
          </a:bodyPr>
          <a:lstStyle/>
          <a:p>
            <a:r>
              <a:rPr lang="en-GB" dirty="0">
                <a:solidFill>
                  <a:srgbClr val="111111"/>
                </a:solidFill>
                <a:latin typeface="Times New Roman" panose="02020603050405020304" pitchFamily="18" charset="0"/>
                <a:cs typeface="Times New Roman" panose="02020603050405020304" pitchFamily="18" charset="0"/>
              </a:rPr>
              <a:t>An example of B2B is an</a:t>
            </a:r>
            <a:r>
              <a:rPr lang="en-GB" b="1" dirty="0">
                <a:solidFill>
                  <a:srgbClr val="111111"/>
                </a:solidFill>
                <a:latin typeface="Times New Roman" panose="02020603050405020304" pitchFamily="18" charset="0"/>
                <a:cs typeface="Times New Roman" panose="02020603050405020304" pitchFamily="18" charset="0"/>
              </a:rPr>
              <a:t> oil company selling its fuel to a car dealership</a:t>
            </a:r>
            <a:r>
              <a:rPr lang="en-GB" dirty="0">
                <a:solidFill>
                  <a:srgbClr val="111111"/>
                </a:solidFill>
                <a:latin typeface="Times New Roman" panose="02020603050405020304" pitchFamily="18" charset="0"/>
                <a:cs typeface="Times New Roman" panose="02020603050405020304" pitchFamily="18" charset="0"/>
              </a:rPr>
              <a:t>. </a:t>
            </a:r>
            <a:endParaRPr lang="en-GB" dirty="0" smtClean="0">
              <a:solidFill>
                <a:srgbClr val="111111"/>
              </a:solidFill>
              <a:latin typeface="Times New Roman" panose="02020603050405020304" pitchFamily="18" charset="0"/>
              <a:cs typeface="Times New Roman" panose="02020603050405020304" pitchFamily="18" charset="0"/>
            </a:endParaRPr>
          </a:p>
          <a:p>
            <a:r>
              <a:rPr lang="en-GB" dirty="0" smtClean="0">
                <a:solidFill>
                  <a:srgbClr val="111111"/>
                </a:solidFill>
                <a:latin typeface="Times New Roman" panose="02020603050405020304" pitchFamily="18" charset="0"/>
                <a:cs typeface="Times New Roman" panose="02020603050405020304" pitchFamily="18" charset="0"/>
              </a:rPr>
              <a:t>B2C </a:t>
            </a:r>
            <a:r>
              <a:rPr lang="en-GB" dirty="0">
                <a:solidFill>
                  <a:srgbClr val="111111"/>
                </a:solidFill>
                <a:latin typeface="Times New Roman" panose="02020603050405020304" pitchFamily="18" charset="0"/>
                <a:cs typeface="Times New Roman" panose="02020603050405020304" pitchFamily="18" charset="0"/>
              </a:rPr>
              <a:t>e-commerce involves businesses selling products or services directly to consumers. An example of B2C is an online retail store selling clothes directly to consumers.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385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20"/>
          <p:cNvSpPr txBox="1">
            <a:spLocks noGrp="1"/>
          </p:cNvSpPr>
          <p:nvPr>
            <p:ph type="title"/>
          </p:nvPr>
        </p:nvSpPr>
        <p:spPr>
          <a:xfrm>
            <a:off x="1019565" y="61512"/>
            <a:ext cx="10972800" cy="7764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Applications of IoT</a:t>
            </a:r>
            <a:endParaRPr dirty="0"/>
          </a:p>
        </p:txBody>
      </p:sp>
      <p:pic>
        <p:nvPicPr>
          <p:cNvPr id="1092" name="Google Shape;1092;p20" descr="what-is-the-internet-of-things-v3-12-638.jpg"/>
          <p:cNvPicPr preferRelativeResize="0">
            <a:picLocks noGrp="1"/>
          </p:cNvPicPr>
          <p:nvPr>
            <p:ph type="body" idx="1"/>
          </p:nvPr>
        </p:nvPicPr>
        <p:blipFill rotWithShape="1">
          <a:blip r:embed="rId3">
            <a:alphaModFix/>
          </a:blip>
          <a:srcRect/>
          <a:stretch/>
        </p:blipFill>
        <p:spPr>
          <a:xfrm>
            <a:off x="1680269" y="1036065"/>
            <a:ext cx="8646300" cy="5108534"/>
          </a:xfrm>
          <a:prstGeom prst="rect">
            <a:avLst/>
          </a:prstGeom>
          <a:noFill/>
          <a:ln w="38100" cap="sq" cmpd="sng">
            <a:solidFill>
              <a:srgbClr val="0070C0"/>
            </a:solidFill>
            <a:prstDash val="solid"/>
            <a:miter lim="800000"/>
            <a:headEnd type="none" w="sm" len="sm"/>
            <a:tailEnd type="none" w="sm" len="sm"/>
          </a:ln>
          <a:effectLst>
            <a:outerShdw blurRad="63500" dist="38100" dir="2700000">
              <a:srgbClr val="000000">
                <a:alpha val="42745"/>
              </a:srgbClr>
            </a:outerShdw>
          </a:effectLst>
        </p:spPr>
      </p:pic>
      <p:pic>
        <p:nvPicPr>
          <p:cNvPr id="1093" name="Google Shape;1093;p20"/>
          <p:cNvPicPr preferRelativeResize="0"/>
          <p:nvPr/>
        </p:nvPicPr>
        <p:blipFill rotWithShape="1">
          <a:blip r:embed="rId4">
            <a:alphaModFix/>
          </a:blip>
          <a:srcRect/>
          <a:stretch/>
        </p:blipFill>
        <p:spPr>
          <a:xfrm>
            <a:off x="31575" y="159419"/>
            <a:ext cx="724508" cy="654774"/>
          </a:xfrm>
          <a:prstGeom prst="rect">
            <a:avLst/>
          </a:prstGeom>
          <a:noFill/>
          <a:ln>
            <a:noFill/>
          </a:ln>
        </p:spPr>
      </p:pic>
      <p:sp>
        <p:nvSpPr>
          <p:cNvPr id="2" name="Date Placeholder 1"/>
          <p:cNvSpPr>
            <a:spLocks noGrp="1"/>
          </p:cNvSpPr>
          <p:nvPr>
            <p:ph type="dt" idx="10"/>
          </p:nvPr>
        </p:nvSpPr>
        <p:spPr/>
        <p:txBody>
          <a:bodyPr/>
          <a:lstStyle/>
          <a:p>
            <a:fld id="{1C9C1430-5E5B-43B3-8A76-61B0ED195189}"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cxnSp>
        <p:nvCxnSpPr>
          <p:cNvPr id="9"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2"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22"/>
          <p:cNvSpPr txBox="1">
            <a:spLocks noGrp="1"/>
          </p:cNvSpPr>
          <p:nvPr>
            <p:ph type="title"/>
          </p:nvPr>
        </p:nvSpPr>
        <p:spPr>
          <a:xfrm>
            <a:off x="1208884" y="27444"/>
            <a:ext cx="10972800" cy="914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IoT in Smart Home</a:t>
            </a:r>
            <a:endParaRPr dirty="0"/>
          </a:p>
        </p:txBody>
      </p:sp>
      <p:pic>
        <p:nvPicPr>
          <p:cNvPr id="1107" name="Google Shape;1107;p2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2" name="Date Placeholder 1"/>
          <p:cNvSpPr>
            <a:spLocks noGrp="1"/>
          </p:cNvSpPr>
          <p:nvPr>
            <p:ph type="dt" idx="10"/>
          </p:nvPr>
        </p:nvSpPr>
        <p:spPr/>
        <p:txBody>
          <a:bodyPr/>
          <a:lstStyle/>
          <a:p>
            <a:fld id="{27D2A8A5-D78C-49B2-A4D4-A4FC26E1C1D9}"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cxnSp>
        <p:nvCxnSpPr>
          <p:cNvPr id="8"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 name="Picture 4"/>
          <p:cNvPicPr>
            <a:picLocks noChangeAspect="1"/>
          </p:cNvPicPr>
          <p:nvPr/>
        </p:nvPicPr>
        <p:blipFill>
          <a:blip r:embed="rId4"/>
          <a:stretch>
            <a:fillRect/>
          </a:stretch>
        </p:blipFill>
        <p:spPr>
          <a:xfrm>
            <a:off x="1208884" y="988559"/>
            <a:ext cx="9944025" cy="5367791"/>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21"/>
          <p:cNvSpPr txBox="1">
            <a:spLocks noGrp="1"/>
          </p:cNvSpPr>
          <p:nvPr>
            <p:ph type="title"/>
          </p:nvPr>
        </p:nvSpPr>
        <p:spPr>
          <a:xfrm>
            <a:off x="1019565" y="-246576"/>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IoT in Smart Home</a:t>
            </a:r>
            <a:endParaRPr dirty="0"/>
          </a:p>
        </p:txBody>
      </p:sp>
      <p:pic>
        <p:nvPicPr>
          <p:cNvPr id="1099" name="Google Shape;1099;p21" descr="1__efopomskJKZmWpuvMuHIQ.jpeg"/>
          <p:cNvPicPr preferRelativeResize="0"/>
          <p:nvPr/>
        </p:nvPicPr>
        <p:blipFill rotWithShape="1">
          <a:blip r:embed="rId3">
            <a:alphaModFix/>
          </a:blip>
          <a:srcRect/>
          <a:stretch/>
        </p:blipFill>
        <p:spPr>
          <a:xfrm>
            <a:off x="1672316" y="1012241"/>
            <a:ext cx="8534400" cy="5139045"/>
          </a:xfrm>
          <a:prstGeom prst="ellipse">
            <a:avLst/>
          </a:prstGeom>
          <a:noFill/>
          <a:ln w="63500" cap="rnd" cmpd="sng">
            <a:solidFill>
              <a:srgbClr val="0070C0"/>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1100" name="Google Shape;1100;p21"/>
          <p:cNvPicPr preferRelativeResize="0"/>
          <p:nvPr/>
        </p:nvPicPr>
        <p:blipFill rotWithShape="1">
          <a:blip r:embed="rId4">
            <a:alphaModFix/>
          </a:blip>
          <a:srcRect/>
          <a:stretch/>
        </p:blipFill>
        <p:spPr>
          <a:xfrm>
            <a:off x="31575" y="159419"/>
            <a:ext cx="724508" cy="654774"/>
          </a:xfrm>
          <a:prstGeom prst="rect">
            <a:avLst/>
          </a:prstGeom>
          <a:noFill/>
          <a:ln>
            <a:noFill/>
          </a:ln>
        </p:spPr>
      </p:pic>
      <p:sp>
        <p:nvSpPr>
          <p:cNvPr id="2" name="Date Placeholder 1"/>
          <p:cNvSpPr>
            <a:spLocks noGrp="1"/>
          </p:cNvSpPr>
          <p:nvPr>
            <p:ph type="dt" idx="10"/>
          </p:nvPr>
        </p:nvSpPr>
        <p:spPr/>
        <p:txBody>
          <a:bodyPr/>
          <a:lstStyle/>
          <a:p>
            <a:fld id="{1C5C5345-E248-4718-B2E7-63E4789EFB68}"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cxnSp>
        <p:nvCxnSpPr>
          <p:cNvPr id="8"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23"/>
          <p:cNvSpPr txBox="1">
            <a:spLocks noGrp="1"/>
          </p:cNvSpPr>
          <p:nvPr>
            <p:ph type="title"/>
          </p:nvPr>
        </p:nvSpPr>
        <p:spPr>
          <a:xfrm>
            <a:off x="1191775" y="-3678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IoT in Agriculture</a:t>
            </a:r>
            <a:endParaRPr dirty="0"/>
          </a:p>
        </p:txBody>
      </p:sp>
      <p:sp>
        <p:nvSpPr>
          <p:cNvPr id="2" name="Date Placeholder 1"/>
          <p:cNvSpPr>
            <a:spLocks noGrp="1"/>
          </p:cNvSpPr>
          <p:nvPr>
            <p:ph type="dt" idx="10"/>
          </p:nvPr>
        </p:nvSpPr>
        <p:spPr/>
        <p:txBody>
          <a:bodyPr/>
          <a:lstStyle/>
          <a:p>
            <a:fld id="{A495C8EA-484C-4C97-A934-7CD9A3FA7C9C}"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cxnSp>
        <p:nvCxnSpPr>
          <p:cNvPr id="7"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1" name="Google Shape;1107;p22"/>
          <p:cNvPicPr preferRelativeResize="0"/>
          <p:nvPr/>
        </p:nvPicPr>
        <p:blipFill rotWithShape="1">
          <a:blip r:embed="rId3">
            <a:alphaModFix/>
          </a:blip>
          <a:srcRect/>
          <a:stretch/>
        </p:blipFill>
        <p:spPr>
          <a:xfrm>
            <a:off x="31575" y="159419"/>
            <a:ext cx="724508" cy="654774"/>
          </a:xfrm>
          <a:prstGeom prst="rect">
            <a:avLst/>
          </a:prstGeom>
          <a:noFill/>
          <a:ln>
            <a:noFill/>
          </a:ln>
        </p:spPr>
      </p:pic>
      <p:pic>
        <p:nvPicPr>
          <p:cNvPr id="5" name="Picture 4"/>
          <p:cNvPicPr>
            <a:picLocks noChangeAspect="1"/>
          </p:cNvPicPr>
          <p:nvPr/>
        </p:nvPicPr>
        <p:blipFill>
          <a:blip r:embed="rId4"/>
          <a:stretch>
            <a:fillRect/>
          </a:stretch>
        </p:blipFill>
        <p:spPr>
          <a:xfrm>
            <a:off x="905917" y="993161"/>
            <a:ext cx="6019609" cy="5122514"/>
          </a:xfrm>
          <a:prstGeom prst="rect">
            <a:avLst/>
          </a:prstGeom>
        </p:spPr>
      </p:pic>
      <p:pic>
        <p:nvPicPr>
          <p:cNvPr id="6" name="Picture 5"/>
          <p:cNvPicPr>
            <a:picLocks noChangeAspect="1"/>
          </p:cNvPicPr>
          <p:nvPr/>
        </p:nvPicPr>
        <p:blipFill>
          <a:blip r:embed="rId5"/>
          <a:stretch>
            <a:fillRect/>
          </a:stretch>
        </p:blipFill>
        <p:spPr>
          <a:xfrm>
            <a:off x="7124700" y="1049687"/>
            <a:ext cx="4831773" cy="5065988"/>
          </a:xfrm>
          <a:prstGeom prst="rect">
            <a:avLst/>
          </a:prstGeom>
        </p:spPr>
      </p:pic>
    </p:spTree>
    <p:extLst>
      <p:ext uri="{BB962C8B-B14F-4D97-AF65-F5344CB8AC3E}">
        <p14:creationId xmlns:p14="http://schemas.microsoft.com/office/powerpoint/2010/main" val="22843836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23"/>
          <p:cNvSpPr txBox="1">
            <a:spLocks noGrp="1"/>
          </p:cNvSpPr>
          <p:nvPr>
            <p:ph type="title"/>
          </p:nvPr>
        </p:nvSpPr>
        <p:spPr>
          <a:xfrm>
            <a:off x="1191775" y="-3678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IoT in Agriculture</a:t>
            </a:r>
            <a:endParaRPr dirty="0"/>
          </a:p>
        </p:txBody>
      </p:sp>
      <p:pic>
        <p:nvPicPr>
          <p:cNvPr id="1113" name="Google Shape;1113;p23" descr="F6UV0X5IBYWZEUH.LARGE.jpg"/>
          <p:cNvPicPr preferRelativeResize="0"/>
          <p:nvPr/>
        </p:nvPicPr>
        <p:blipFill rotWithShape="1">
          <a:blip r:embed="rId3">
            <a:alphaModFix/>
          </a:blip>
          <a:srcRect/>
          <a:stretch/>
        </p:blipFill>
        <p:spPr>
          <a:xfrm>
            <a:off x="1191775" y="1222031"/>
            <a:ext cx="10189450" cy="4454526"/>
          </a:xfrm>
          <a:prstGeom prst="rect">
            <a:avLst/>
          </a:prstGeom>
          <a:noFill/>
          <a:ln w="38100" cap="sq" cmpd="sng">
            <a:solidFill>
              <a:srgbClr val="0070C0"/>
            </a:solidFill>
            <a:prstDash val="solid"/>
            <a:miter lim="800000"/>
            <a:headEnd type="none" w="sm" len="sm"/>
            <a:tailEnd type="none" w="sm" len="sm"/>
          </a:ln>
          <a:effectLst>
            <a:outerShdw blurRad="63500" dist="38100" dir="2700000">
              <a:srgbClr val="000000">
                <a:alpha val="42745"/>
              </a:srgbClr>
            </a:outerShdw>
          </a:effectLst>
        </p:spPr>
      </p:pic>
      <p:sp>
        <p:nvSpPr>
          <p:cNvPr id="2" name="Date Placeholder 1"/>
          <p:cNvSpPr>
            <a:spLocks noGrp="1"/>
          </p:cNvSpPr>
          <p:nvPr>
            <p:ph type="dt" idx="10"/>
          </p:nvPr>
        </p:nvSpPr>
        <p:spPr/>
        <p:txBody>
          <a:bodyPr/>
          <a:lstStyle/>
          <a:p>
            <a:fld id="{A495C8EA-484C-4C97-A934-7CD9A3FA7C9C}"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cxnSp>
        <p:nvCxnSpPr>
          <p:cNvPr id="7"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1" name="Google Shape;1107;p22"/>
          <p:cNvPicPr preferRelativeResize="0"/>
          <p:nvPr/>
        </p:nvPicPr>
        <p:blipFill rotWithShape="1">
          <a:blip r:embed="rId4">
            <a:alphaModFix/>
          </a:blip>
          <a:srcRect/>
          <a:stretch/>
        </p:blipFill>
        <p:spPr>
          <a:xfrm>
            <a:off x="31575" y="159419"/>
            <a:ext cx="724508" cy="654774"/>
          </a:xfrm>
          <a:prstGeom prst="rect">
            <a:avLst/>
          </a:prstGeom>
          <a:noFill/>
          <a:ln>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24"/>
          <p:cNvSpPr txBox="1">
            <a:spLocks noGrp="1"/>
          </p:cNvSpPr>
          <p:nvPr>
            <p:ph type="title"/>
          </p:nvPr>
        </p:nvSpPr>
        <p:spPr>
          <a:xfrm>
            <a:off x="1200931" y="0"/>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EB Garamond"/>
              <a:buNone/>
            </a:pPr>
            <a:r>
              <a:rPr lang="en-US" sz="4400" b="1" i="0" u="none" dirty="0">
                <a:solidFill>
                  <a:srgbClr val="C00000"/>
                </a:solidFill>
                <a:latin typeface="EB Garamond"/>
                <a:ea typeface="EB Garamond"/>
                <a:cs typeface="EB Garamond"/>
                <a:sym typeface="EB Garamond"/>
              </a:rPr>
              <a:t>IoT in Agriculture</a:t>
            </a:r>
            <a:endParaRPr dirty="0"/>
          </a:p>
        </p:txBody>
      </p:sp>
      <p:pic>
        <p:nvPicPr>
          <p:cNvPr id="1119" name="Google Shape;1119;p24" descr="SmartFarm.png"/>
          <p:cNvPicPr preferRelativeResize="0"/>
          <p:nvPr/>
        </p:nvPicPr>
        <p:blipFill rotWithShape="1">
          <a:blip r:embed="rId3">
            <a:alphaModFix/>
          </a:blip>
          <a:srcRect t="12224" b="4440"/>
          <a:stretch/>
        </p:blipFill>
        <p:spPr>
          <a:xfrm>
            <a:off x="2347875" y="1447800"/>
            <a:ext cx="9173700" cy="4724400"/>
          </a:xfrm>
          <a:prstGeom prst="ellipse">
            <a:avLst/>
          </a:prstGeom>
          <a:noFill/>
          <a:ln w="38100" cap="rnd" cmpd="sng">
            <a:solidFill>
              <a:srgbClr val="00B0F0"/>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2" name="Date Placeholder 1"/>
          <p:cNvSpPr>
            <a:spLocks noGrp="1"/>
          </p:cNvSpPr>
          <p:nvPr>
            <p:ph type="dt" idx="10"/>
          </p:nvPr>
        </p:nvSpPr>
        <p:spPr/>
        <p:txBody>
          <a:bodyPr/>
          <a:lstStyle/>
          <a:p>
            <a:fld id="{9BD97AFB-C75B-4587-A0C1-70F25A91C613}"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cxnSp>
        <p:nvCxnSpPr>
          <p:cNvPr id="7"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1" name="Google Shape;1107;p22"/>
          <p:cNvPicPr preferRelativeResize="0"/>
          <p:nvPr/>
        </p:nvPicPr>
        <p:blipFill rotWithShape="1">
          <a:blip r:embed="rId4">
            <a:alphaModFix/>
          </a:blip>
          <a:srcRect/>
          <a:stretch/>
        </p:blipFill>
        <p:spPr>
          <a:xfrm>
            <a:off x="31575" y="159419"/>
            <a:ext cx="724508" cy="65477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881968" y="116466"/>
            <a:ext cx="10184138" cy="84064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ct val="122222"/>
              <a:buFont typeface="Arial"/>
              <a:buNone/>
            </a:pPr>
            <a:r>
              <a:rPr lang="en-US" sz="4000" b="1">
                <a:solidFill>
                  <a:srgbClr val="FF0000"/>
                </a:solidFill>
                <a:latin typeface="Times New Roman"/>
                <a:ea typeface="Times New Roman"/>
                <a:cs typeface="Times New Roman"/>
                <a:sym typeface="Times New Roman"/>
              </a:rPr>
              <a:t>Unit 1: Overview of Embedded System and IoT </a:t>
            </a:r>
            <a:endParaRPr sz="4000" b="1">
              <a:solidFill>
                <a:srgbClr val="FF0000"/>
              </a:solidFill>
              <a:latin typeface="Times New Roman"/>
              <a:ea typeface="Times New Roman"/>
              <a:cs typeface="Times New Roman"/>
              <a:sym typeface="Times New Roman"/>
            </a:endParaRPr>
          </a:p>
        </p:txBody>
      </p:sp>
      <p:sp>
        <p:nvSpPr>
          <p:cNvPr id="252" name="Google Shape;252;p9"/>
          <p:cNvSpPr txBox="1">
            <a:spLocks noGrp="1"/>
          </p:cNvSpPr>
          <p:nvPr>
            <p:ph type="body" idx="1"/>
          </p:nvPr>
        </p:nvSpPr>
        <p:spPr>
          <a:xfrm>
            <a:off x="871320" y="970967"/>
            <a:ext cx="11043589" cy="4414761"/>
          </a:xfrm>
          <a:prstGeom prst="rect">
            <a:avLst/>
          </a:prstGeom>
          <a:noFill/>
          <a:ln>
            <a:noFill/>
          </a:ln>
        </p:spPr>
        <p:txBody>
          <a:bodyPr spcFirstLastPara="1" wrap="square" lIns="91425" tIns="45700" rIns="91425" bIns="45700" anchor="t" anchorCtr="0">
            <a:normAutofit fontScale="92500" lnSpcReduction="10000"/>
          </a:bodyPr>
          <a:lstStyle/>
          <a:p>
            <a:pPr marL="457200" lvl="0" indent="-342918" algn="just" rtl="0">
              <a:lnSpc>
                <a:spcPct val="106000"/>
              </a:lnSpc>
              <a:spcBef>
                <a:spcPts val="1000"/>
              </a:spcBef>
              <a:spcAft>
                <a:spcPts val="0"/>
              </a:spcAft>
              <a:buSzPct val="58968"/>
              <a:buFont typeface="Noto Sans Symbols"/>
              <a:buChar char="⮚"/>
            </a:pPr>
            <a:r>
              <a:rPr lang="en-US" sz="3300" dirty="0">
                <a:latin typeface="Times New Roman"/>
                <a:ea typeface="Times New Roman"/>
                <a:cs typeface="Times New Roman"/>
                <a:sym typeface="Times New Roman"/>
              </a:rPr>
              <a:t>Architecture &amp; Characteristics of </a:t>
            </a:r>
            <a:r>
              <a:rPr lang="en-US" sz="3300" b="1" dirty="0">
                <a:latin typeface="Times New Roman"/>
                <a:ea typeface="Times New Roman"/>
                <a:cs typeface="Times New Roman"/>
                <a:sym typeface="Times New Roman"/>
              </a:rPr>
              <a:t>Embedded System</a:t>
            </a:r>
            <a:r>
              <a:rPr lang="en-US" sz="3300" dirty="0">
                <a:latin typeface="Times New Roman"/>
                <a:ea typeface="Times New Roman"/>
                <a:cs typeface="Times New Roman"/>
                <a:sym typeface="Times New Roman"/>
              </a:rPr>
              <a:t>, Types of Embedded systems, </a:t>
            </a:r>
            <a:r>
              <a:rPr lang="en-US" sz="3300" dirty="0">
                <a:solidFill>
                  <a:srgbClr val="C00000"/>
                </a:solidFill>
                <a:latin typeface="Times New Roman"/>
                <a:ea typeface="Times New Roman"/>
                <a:cs typeface="Times New Roman"/>
                <a:sym typeface="Times New Roman"/>
              </a:rPr>
              <a:t>Examples</a:t>
            </a:r>
            <a:r>
              <a:rPr lang="en-US" sz="3300" dirty="0">
                <a:latin typeface="Times New Roman"/>
                <a:ea typeface="Times New Roman"/>
                <a:cs typeface="Times New Roman"/>
                <a:sym typeface="Times New Roman"/>
              </a:rPr>
              <a:t> of Embedded Systems.</a:t>
            </a:r>
            <a:endParaRPr dirty="0"/>
          </a:p>
          <a:p>
            <a:pPr marL="457200" lvl="0" indent="-342918" algn="just" rtl="0">
              <a:lnSpc>
                <a:spcPct val="106000"/>
              </a:lnSpc>
              <a:spcBef>
                <a:spcPts val="1800"/>
              </a:spcBef>
              <a:spcAft>
                <a:spcPts val="0"/>
              </a:spcAft>
              <a:buSzPct val="58968"/>
              <a:buFont typeface="Noto Sans Symbols"/>
              <a:buChar char="⮚"/>
            </a:pPr>
            <a:r>
              <a:rPr lang="en-US" sz="3300" b="1" dirty="0">
                <a:latin typeface="Times New Roman"/>
                <a:ea typeface="Times New Roman"/>
                <a:cs typeface="Times New Roman"/>
                <a:sym typeface="Times New Roman"/>
              </a:rPr>
              <a:t>Introduction of </a:t>
            </a:r>
            <a:r>
              <a:rPr lang="en-US" sz="3300" b="1"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Definition and Characteristics of </a:t>
            </a:r>
            <a:r>
              <a:rPr lang="en-US" sz="3300"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Technical Building blocks of </a:t>
            </a:r>
            <a:r>
              <a:rPr lang="en-US" sz="3300"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Device, Communication Technologies, Data, Physical design of </a:t>
            </a:r>
            <a:r>
              <a:rPr lang="en-US" sz="3300"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a:t>
            </a:r>
            <a:r>
              <a:rPr lang="en-US" sz="3300"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enabling technologies, </a:t>
            </a:r>
            <a:r>
              <a:rPr lang="en-US" sz="3300" dirty="0" err="1">
                <a:latin typeface="Times New Roman"/>
                <a:ea typeface="Times New Roman"/>
                <a:cs typeface="Times New Roman"/>
                <a:sym typeface="Times New Roman"/>
              </a:rPr>
              <a:t>IoT</a:t>
            </a:r>
            <a:r>
              <a:rPr lang="en-US" sz="3300" dirty="0">
                <a:latin typeface="Times New Roman"/>
                <a:ea typeface="Times New Roman"/>
                <a:cs typeface="Times New Roman"/>
                <a:sym typeface="Times New Roman"/>
              </a:rPr>
              <a:t> Issues and Challenges- Planning, Costs and Quality, Security and Privacy, Risks. Example: Smart Home /Smart Agricultural.</a:t>
            </a:r>
            <a:endParaRPr dirty="0"/>
          </a:p>
          <a:p>
            <a:pPr marL="457200" lvl="0" indent="-254000" algn="just" rtl="0">
              <a:lnSpc>
                <a:spcPct val="90000"/>
              </a:lnSpc>
              <a:spcBef>
                <a:spcPts val="1800"/>
              </a:spcBef>
              <a:spcAft>
                <a:spcPts val="0"/>
              </a:spcAft>
              <a:buClr>
                <a:schemeClr val="dk1"/>
              </a:buClr>
              <a:buSzPct val="96096"/>
              <a:buFont typeface="Noto Sans Symbols"/>
              <a:buNone/>
            </a:pPr>
            <a:endParaRPr sz="3600" dirty="0">
              <a:latin typeface="Times New Roman"/>
              <a:ea typeface="Times New Roman"/>
              <a:cs typeface="Times New Roman"/>
              <a:sym typeface="Times New Roman"/>
            </a:endParaRPr>
          </a:p>
          <a:p>
            <a:pPr marL="228600" lvl="0" indent="-25400" algn="l" rtl="0">
              <a:lnSpc>
                <a:spcPct val="90000"/>
              </a:lnSpc>
              <a:spcBef>
                <a:spcPts val="1000"/>
              </a:spcBef>
              <a:spcAft>
                <a:spcPts val="0"/>
              </a:spcAft>
              <a:buClr>
                <a:schemeClr val="dk1"/>
              </a:buClr>
              <a:buSzPct val="108107"/>
              <a:buNone/>
            </a:pPr>
            <a:endParaRPr sz="3200" dirty="0">
              <a:latin typeface="Times New Roman"/>
              <a:ea typeface="Times New Roman"/>
              <a:cs typeface="Times New Roman"/>
              <a:sym typeface="Times New Roman"/>
            </a:endParaRPr>
          </a:p>
        </p:txBody>
      </p:sp>
      <p:sp>
        <p:nvSpPr>
          <p:cNvPr id="253" name="Google Shape;253;p9"/>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46883F1-EFB4-4B58-9567-B5567BAC4F32}"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254" name="Google Shape;2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255" name="Google Shape;255;p9"/>
          <p:cNvSpPr/>
          <p:nvPr/>
        </p:nvSpPr>
        <p:spPr>
          <a:xfrm>
            <a:off x="53975" y="1477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56" name="Google Shape;256;p9"/>
          <p:cNvCxnSpPr/>
          <p:nvPr/>
        </p:nvCxnSpPr>
        <p:spPr>
          <a:xfrm rot="10800000" flipH="1">
            <a:off x="-82296" y="9571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57" name="Google Shape;257;p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58" name="Google Shape;258;p9"/>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59" name="Google Shape;259;p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60" name="Google Shape;2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51"/>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600" b="1" dirty="0">
                <a:solidFill>
                  <a:srgbClr val="FF0000"/>
                </a:solidFill>
                <a:latin typeface="Times New Roman"/>
                <a:ea typeface="Times New Roman"/>
                <a:cs typeface="Times New Roman"/>
                <a:sym typeface="Times New Roman"/>
              </a:rPr>
              <a:t>Embedded </a:t>
            </a:r>
            <a:r>
              <a:rPr lang="en-US" sz="3600" b="1" dirty="0" smtClean="0">
                <a:solidFill>
                  <a:srgbClr val="FF0000"/>
                </a:solidFill>
                <a:latin typeface="Times New Roman"/>
                <a:ea typeface="Times New Roman"/>
                <a:cs typeface="Times New Roman"/>
                <a:sym typeface="Times New Roman"/>
              </a:rPr>
              <a:t>Systems and </a:t>
            </a:r>
            <a:r>
              <a:rPr lang="en-US" sz="3600" b="1" dirty="0" err="1" smtClean="0">
                <a:solidFill>
                  <a:srgbClr val="FF0000"/>
                </a:solidFill>
                <a:latin typeface="Times New Roman"/>
                <a:ea typeface="Times New Roman"/>
                <a:cs typeface="Times New Roman"/>
                <a:sym typeface="Times New Roman"/>
              </a:rPr>
              <a:t>IoT</a:t>
            </a:r>
            <a:endParaRPr sz="3600" b="1" dirty="0">
              <a:solidFill>
                <a:srgbClr val="FF0000"/>
              </a:solidFill>
              <a:latin typeface="Times New Roman"/>
              <a:ea typeface="Times New Roman"/>
              <a:cs typeface="Times New Roman"/>
              <a:sym typeface="Times New Roman"/>
            </a:endParaRPr>
          </a:p>
        </p:txBody>
      </p:sp>
      <p:sp>
        <p:nvSpPr>
          <p:cNvPr id="268" name="Google Shape;268;p151"/>
          <p:cNvSpPr txBox="1">
            <a:spLocks noGrp="1"/>
          </p:cNvSpPr>
          <p:nvPr>
            <p:ph type="body" idx="1"/>
          </p:nvPr>
        </p:nvSpPr>
        <p:spPr>
          <a:xfrm>
            <a:off x="830263" y="1435100"/>
            <a:ext cx="10503409" cy="4414761"/>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dirty="0"/>
          </a:p>
        </p:txBody>
      </p:sp>
      <p:sp>
        <p:nvSpPr>
          <p:cNvPr id="269" name="Google Shape;269;p151"/>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E504345-93EB-4D63-B327-E036E0C7B2E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270" name="Google Shape;270;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12</a:t>
            </a:fld>
            <a:endParaRPr sz="1200">
              <a:solidFill>
                <a:schemeClr val="dk1"/>
              </a:solidFill>
              <a:latin typeface="Times New Roman"/>
              <a:ea typeface="Times New Roman"/>
              <a:cs typeface="Times New Roman"/>
              <a:sym typeface="Times New Roman"/>
            </a:endParaRPr>
          </a:p>
        </p:txBody>
      </p:sp>
      <p:pic>
        <p:nvPicPr>
          <p:cNvPr id="271" name="Google Shape;271;p15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272" name="Google Shape;272;p151"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51"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4" name="Google Shape;274;p151"/>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275" name="Google Shape;275;p15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6" name="Google Shape;276;p15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77" name="Google Shape;277;p15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78" name="Google Shape;278;p151"/>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280" name="Google Shape;280;p151"/>
          <p:cNvPicPr preferRelativeResize="0"/>
          <p:nvPr/>
        </p:nvPicPr>
        <p:blipFill rotWithShape="1">
          <a:blip r:embed="rId4">
            <a:alphaModFix/>
          </a:blip>
          <a:srcRect/>
          <a:stretch/>
        </p:blipFill>
        <p:spPr>
          <a:xfrm>
            <a:off x="7024256" y="1049687"/>
            <a:ext cx="4855996" cy="4962525"/>
          </a:xfrm>
          <a:prstGeom prst="rect">
            <a:avLst/>
          </a:prstGeom>
          <a:noFill/>
          <a:ln>
            <a:noFill/>
          </a:ln>
        </p:spPr>
      </p:pic>
      <p:pic>
        <p:nvPicPr>
          <p:cNvPr id="1026" name="Picture 2" descr="What is an Embedded System? Definition, Examples, Types &amp; Development - The  Engineering Projec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047" y="970070"/>
            <a:ext cx="5603629" cy="52843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78221" y="957613"/>
            <a:ext cx="5595510" cy="51975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51"/>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600" b="1">
                <a:solidFill>
                  <a:srgbClr val="FF0000"/>
                </a:solidFill>
                <a:latin typeface="Times New Roman"/>
                <a:ea typeface="Times New Roman"/>
                <a:cs typeface="Times New Roman"/>
                <a:sym typeface="Times New Roman"/>
              </a:rPr>
              <a:t>Embedded Systems</a:t>
            </a:r>
            <a:endParaRPr sz="3600" b="1">
              <a:solidFill>
                <a:srgbClr val="FF0000"/>
              </a:solidFill>
              <a:latin typeface="Times New Roman"/>
              <a:ea typeface="Times New Roman"/>
              <a:cs typeface="Times New Roman"/>
              <a:sym typeface="Times New Roman"/>
            </a:endParaRPr>
          </a:p>
        </p:txBody>
      </p:sp>
      <p:sp>
        <p:nvSpPr>
          <p:cNvPr id="268" name="Google Shape;268;p151"/>
          <p:cNvSpPr txBox="1">
            <a:spLocks noGrp="1"/>
          </p:cNvSpPr>
          <p:nvPr>
            <p:ph type="body" idx="1"/>
          </p:nvPr>
        </p:nvSpPr>
        <p:spPr>
          <a:xfrm>
            <a:off x="830263" y="1435100"/>
            <a:ext cx="10503409" cy="4414761"/>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269" name="Google Shape;269;p151"/>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235B71C-2323-474D-B500-5543689CBE0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270" name="Google Shape;270;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13</a:t>
            </a:fld>
            <a:endParaRPr sz="1200">
              <a:solidFill>
                <a:schemeClr val="dk1"/>
              </a:solidFill>
              <a:latin typeface="Times New Roman"/>
              <a:ea typeface="Times New Roman"/>
              <a:cs typeface="Times New Roman"/>
              <a:sym typeface="Times New Roman"/>
            </a:endParaRPr>
          </a:p>
        </p:txBody>
      </p:sp>
      <p:pic>
        <p:nvPicPr>
          <p:cNvPr id="271" name="Google Shape;271;p15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272" name="Google Shape;272;p151"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51"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4" name="Google Shape;274;p151"/>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275" name="Google Shape;275;p15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6" name="Google Shape;276;p15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77" name="Google Shape;277;p15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78" name="Google Shape;278;p151"/>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279" name="Google Shape;279;p151"/>
          <p:cNvSpPr txBox="1"/>
          <p:nvPr/>
        </p:nvSpPr>
        <p:spPr>
          <a:xfrm>
            <a:off x="738141" y="955592"/>
            <a:ext cx="6105571"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Times New Roman"/>
                <a:ea typeface="Times New Roman"/>
                <a:cs typeface="Times New Roman"/>
                <a:sym typeface="Times New Roman"/>
              </a:rPr>
              <a:t>What is a system?</a:t>
            </a:r>
            <a:endParaRPr sz="26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31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A system is a way of working, organizing or doing one or many tasks according to a fixed plan, program or set of rules.</a:t>
            </a:r>
            <a:endParaRPr sz="26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31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A system is also an arrangement in which all its units assemble and work together according to the plan or program.</a:t>
            </a:r>
            <a:endParaRPr sz="2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Times New Roman"/>
                <a:ea typeface="Times New Roman"/>
                <a:cs typeface="Times New Roman"/>
                <a:sym typeface="Times New Roman"/>
              </a:rPr>
              <a:t>What is Embedded System?</a:t>
            </a:r>
            <a:endParaRPr sz="2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chemeClr val="dk1"/>
                </a:solidFill>
                <a:latin typeface="Times New Roman"/>
                <a:ea typeface="Times New Roman"/>
                <a:cs typeface="Times New Roman"/>
                <a:sym typeface="Times New Roman"/>
              </a:rPr>
              <a:t>An Embedded System is one that has computer hardware with software embedded in it as one of its important components.</a:t>
            </a:r>
            <a:endParaRPr sz="2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dirty="0">
              <a:solidFill>
                <a:schemeClr val="dk1"/>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4"/>
          <a:stretch>
            <a:fillRect/>
          </a:stretch>
        </p:blipFill>
        <p:spPr>
          <a:xfrm>
            <a:off x="6742847" y="1044836"/>
            <a:ext cx="5449153" cy="5239457"/>
          </a:xfrm>
          <a:prstGeom prst="rect">
            <a:avLst/>
          </a:prstGeom>
        </p:spPr>
      </p:pic>
    </p:spTree>
    <p:extLst>
      <p:ext uri="{BB962C8B-B14F-4D97-AF65-F5344CB8AC3E}">
        <p14:creationId xmlns:p14="http://schemas.microsoft.com/office/powerpoint/2010/main" val="2354404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52"/>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600" b="1">
                <a:solidFill>
                  <a:srgbClr val="FF0000"/>
                </a:solidFill>
                <a:latin typeface="Times New Roman"/>
                <a:ea typeface="Times New Roman"/>
                <a:cs typeface="Times New Roman"/>
                <a:sym typeface="Times New Roman"/>
              </a:rPr>
              <a:t>Embedded Systems</a:t>
            </a:r>
            <a:endParaRPr sz="3600" b="1">
              <a:solidFill>
                <a:srgbClr val="FF0000"/>
              </a:solidFill>
              <a:latin typeface="Times New Roman"/>
              <a:ea typeface="Times New Roman"/>
              <a:cs typeface="Times New Roman"/>
              <a:sym typeface="Times New Roman"/>
            </a:endParaRPr>
          </a:p>
        </p:txBody>
      </p:sp>
      <p:sp>
        <p:nvSpPr>
          <p:cNvPr id="288" name="Google Shape;288;p152"/>
          <p:cNvSpPr txBox="1">
            <a:spLocks noGrp="1"/>
          </p:cNvSpPr>
          <p:nvPr>
            <p:ph type="body" idx="1"/>
          </p:nvPr>
        </p:nvSpPr>
        <p:spPr>
          <a:xfrm>
            <a:off x="830263" y="1435100"/>
            <a:ext cx="10503409" cy="4414761"/>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289" name="Google Shape;289;p152"/>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2347D14-5A09-4891-96A9-EA12A2F87677}"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290" name="Google Shape;290;p1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14</a:t>
            </a:fld>
            <a:endParaRPr sz="1200">
              <a:solidFill>
                <a:schemeClr val="dk1"/>
              </a:solidFill>
              <a:latin typeface="Times New Roman"/>
              <a:ea typeface="Times New Roman"/>
              <a:cs typeface="Times New Roman"/>
              <a:sym typeface="Times New Roman"/>
            </a:endParaRPr>
          </a:p>
        </p:txBody>
      </p:sp>
      <p:pic>
        <p:nvPicPr>
          <p:cNvPr id="291" name="Google Shape;291;p15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292" name="Google Shape;292;p152"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52"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4" name="Google Shape;294;p152"/>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295" name="Google Shape;295;p15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96" name="Google Shape;296;p15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97" name="Google Shape;297;p15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98" name="Google Shape;298;p152"/>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299" name="Google Shape;299;p152"/>
          <p:cNvSpPr txBox="1"/>
          <p:nvPr/>
        </p:nvSpPr>
        <p:spPr>
          <a:xfrm>
            <a:off x="923924" y="1090241"/>
            <a:ext cx="10683357" cy="152349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3100"/>
              <a:buFont typeface="Noto Sans Symbols"/>
              <a:buChar char="⮚"/>
            </a:pPr>
            <a:r>
              <a:rPr lang="en-US" sz="3100" b="0" i="0" u="none" strike="noStrike" cap="none">
                <a:solidFill>
                  <a:schemeClr val="dk1"/>
                </a:solidFill>
                <a:latin typeface="Times New Roman"/>
                <a:ea typeface="Times New Roman"/>
                <a:cs typeface="Times New Roman"/>
                <a:sym typeface="Times New Roman"/>
              </a:rPr>
              <a:t>Its software embeds in ROM (Read Only Memory). It does not need secondary memories as in a computer.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a:solidFill>
                <a:schemeClr val="dk1"/>
              </a:solidFill>
              <a:latin typeface="Times New Roman"/>
              <a:ea typeface="Times New Roman"/>
              <a:cs typeface="Times New Roman"/>
              <a:sym typeface="Times New Roman"/>
            </a:endParaRPr>
          </a:p>
        </p:txBody>
      </p:sp>
      <p:pic>
        <p:nvPicPr>
          <p:cNvPr id="300" name="Google Shape;300;p152"/>
          <p:cNvPicPr preferRelativeResize="0"/>
          <p:nvPr/>
        </p:nvPicPr>
        <p:blipFill rotWithShape="1">
          <a:blip r:embed="rId4">
            <a:alphaModFix/>
          </a:blip>
          <a:srcRect/>
          <a:stretch/>
        </p:blipFill>
        <p:spPr>
          <a:xfrm>
            <a:off x="923925" y="2174033"/>
            <a:ext cx="10344150" cy="3883867"/>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3"/>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600" b="1">
                <a:solidFill>
                  <a:srgbClr val="FF0000"/>
                </a:solidFill>
                <a:latin typeface="Times New Roman"/>
                <a:ea typeface="Times New Roman"/>
                <a:cs typeface="Times New Roman"/>
                <a:sym typeface="Times New Roman"/>
              </a:rPr>
              <a:t>Components of Computer System</a:t>
            </a:r>
            <a:endParaRPr sz="3600" b="1">
              <a:solidFill>
                <a:srgbClr val="FF0000"/>
              </a:solidFill>
              <a:latin typeface="Times New Roman"/>
              <a:ea typeface="Times New Roman"/>
              <a:cs typeface="Times New Roman"/>
              <a:sym typeface="Times New Roman"/>
            </a:endParaRPr>
          </a:p>
        </p:txBody>
      </p:sp>
      <p:sp>
        <p:nvSpPr>
          <p:cNvPr id="308" name="Google Shape;308;p153"/>
          <p:cNvSpPr txBox="1">
            <a:spLocks noGrp="1"/>
          </p:cNvSpPr>
          <p:nvPr>
            <p:ph type="body" idx="1"/>
          </p:nvPr>
        </p:nvSpPr>
        <p:spPr>
          <a:xfrm>
            <a:off x="830263" y="1435100"/>
            <a:ext cx="10503409" cy="4414761"/>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309" name="Google Shape;309;p153"/>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D9BF99D-40B9-48CA-9229-4919A7DEC26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310" name="Google Shape;310;p1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15</a:t>
            </a:fld>
            <a:endParaRPr sz="1200">
              <a:solidFill>
                <a:schemeClr val="dk1"/>
              </a:solidFill>
              <a:latin typeface="Times New Roman"/>
              <a:ea typeface="Times New Roman"/>
              <a:cs typeface="Times New Roman"/>
              <a:sym typeface="Times New Roman"/>
            </a:endParaRPr>
          </a:p>
        </p:txBody>
      </p:sp>
      <p:pic>
        <p:nvPicPr>
          <p:cNvPr id="311" name="Google Shape;311;p15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312" name="Google Shape;312;p153"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53"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4" name="Google Shape;314;p153"/>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315" name="Google Shape;315;p15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6" name="Google Shape;316;p15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17" name="Google Shape;317;p15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18" name="Google Shape;318;p153"/>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319" name="Google Shape;319;p153"/>
          <p:cNvPicPr preferRelativeResize="0"/>
          <p:nvPr/>
        </p:nvPicPr>
        <p:blipFill rotWithShape="1">
          <a:blip r:embed="rId4">
            <a:alphaModFix/>
          </a:blip>
          <a:srcRect/>
          <a:stretch/>
        </p:blipFill>
        <p:spPr>
          <a:xfrm>
            <a:off x="944559" y="1095723"/>
            <a:ext cx="10762531" cy="497328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54"/>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rgbClr val="C00000"/>
                </a:solidFill>
                <a:latin typeface="Times New Roman"/>
                <a:ea typeface="Times New Roman"/>
                <a:cs typeface="Times New Roman"/>
                <a:sym typeface="Times New Roman"/>
              </a:rPr>
              <a:t>Components of Embedded System</a:t>
            </a:r>
            <a:endParaRPr b="1">
              <a:solidFill>
                <a:srgbClr val="C00000"/>
              </a:solidFill>
              <a:latin typeface="Times New Roman"/>
              <a:ea typeface="Times New Roman"/>
              <a:cs typeface="Times New Roman"/>
              <a:sym typeface="Times New Roman"/>
            </a:endParaRPr>
          </a:p>
        </p:txBody>
      </p:sp>
      <p:sp>
        <p:nvSpPr>
          <p:cNvPr id="327" name="Google Shape;327;p154"/>
          <p:cNvSpPr txBox="1">
            <a:spLocks noGrp="1"/>
          </p:cNvSpPr>
          <p:nvPr>
            <p:ph type="body" idx="1"/>
          </p:nvPr>
        </p:nvSpPr>
        <p:spPr>
          <a:xfrm>
            <a:off x="830263" y="1306288"/>
            <a:ext cx="10503409" cy="4543574"/>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328" name="Google Shape;328;p15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4BF7073-2D41-48A3-BF40-19D70069C73A}"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329" name="Google Shape;329;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16</a:t>
            </a:fld>
            <a:endParaRPr sz="1200">
              <a:solidFill>
                <a:schemeClr val="dk1"/>
              </a:solidFill>
              <a:latin typeface="Times New Roman"/>
              <a:ea typeface="Times New Roman"/>
              <a:cs typeface="Times New Roman"/>
              <a:sym typeface="Times New Roman"/>
            </a:endParaRPr>
          </a:p>
        </p:txBody>
      </p:sp>
      <p:pic>
        <p:nvPicPr>
          <p:cNvPr id="330" name="Google Shape;330;p154"/>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331" name="Google Shape;331;p154"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54"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3" name="Google Shape;333;p154"/>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334" name="Google Shape;334;p15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5" name="Google Shape;335;p15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36" name="Google Shape;336;p15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37" name="Google Shape;337;p154"/>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338" name="Google Shape;338;p154"/>
          <p:cNvSpPr txBox="1"/>
          <p:nvPr/>
        </p:nvSpPr>
        <p:spPr>
          <a:xfrm>
            <a:off x="830263" y="902544"/>
            <a:ext cx="11140064" cy="587849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It has </a:t>
            </a:r>
            <a:r>
              <a:rPr lang="en-US" sz="2800" b="1" i="0" u="none" strike="noStrike" cap="none">
                <a:solidFill>
                  <a:srgbClr val="C00000"/>
                </a:solidFill>
                <a:latin typeface="Times New Roman"/>
                <a:ea typeface="Times New Roman"/>
                <a:cs typeface="Times New Roman"/>
                <a:sym typeface="Times New Roman"/>
              </a:rPr>
              <a:t>Hardware----</a:t>
            </a:r>
            <a:endParaRPr sz="1400" b="1"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Processor, Timers, Interrupt controller, I/O Devices, Memories, Ports,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etc.</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It has main Application </a:t>
            </a:r>
            <a:r>
              <a:rPr lang="en-US" sz="2800" b="1" i="0" u="none" strike="noStrike" cap="none">
                <a:solidFill>
                  <a:srgbClr val="C00000"/>
                </a:solidFill>
                <a:latin typeface="Times New Roman"/>
                <a:ea typeface="Times New Roman"/>
                <a:cs typeface="Times New Roman"/>
                <a:sym typeface="Times New Roman"/>
              </a:rPr>
              <a:t>Software</a:t>
            </a:r>
            <a:r>
              <a:rPr lang="en-US" sz="2800" b="1" i="0" u="none" strike="noStrike" cap="none">
                <a:solidFill>
                  <a:schemeClr val="dk1"/>
                </a:solidFill>
                <a:latin typeface="Times New Roman"/>
                <a:ea typeface="Times New Roman"/>
                <a:cs typeface="Times New Roman"/>
                <a:sym typeface="Times New Roman"/>
              </a:rPr>
              <a: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Which may perform concurrently the series of tasks or multiple tasks.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It has </a:t>
            </a:r>
            <a:r>
              <a:rPr lang="en-US" sz="2800" b="1" i="0" u="none" strike="noStrike" cap="none">
                <a:solidFill>
                  <a:srgbClr val="C00000"/>
                </a:solidFill>
                <a:latin typeface="Times New Roman"/>
                <a:ea typeface="Times New Roman"/>
                <a:cs typeface="Times New Roman"/>
                <a:sym typeface="Times New Roman"/>
              </a:rPr>
              <a:t>Real Time Operating System </a:t>
            </a:r>
            <a:r>
              <a:rPr lang="en-US" sz="2800" b="1" i="0" u="none" strike="noStrike" cap="none">
                <a:solidFill>
                  <a:schemeClr val="dk1"/>
                </a:solidFill>
                <a:latin typeface="Times New Roman"/>
                <a:ea typeface="Times New Roman"/>
                <a:cs typeface="Times New Roman"/>
                <a:sym typeface="Times New Roman"/>
              </a:rPr>
              <a:t>(RTOS)</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RTOS defines the way the system work. Which supervise the application software. It sets the rules during the execution of the application</a:t>
            </a:r>
            <a:r>
              <a:rPr lang="en-US" sz="1400" b="0" i="0" u="none" strike="noStrike" cap="none">
                <a:solidFill>
                  <a:srgbClr val="000000"/>
                </a:solidFill>
                <a:latin typeface="Arial"/>
                <a:ea typeface="Arial"/>
                <a:cs typeface="Arial"/>
                <a:sym typeface="Arial"/>
              </a:rPr>
              <a:t> </a:t>
            </a:r>
            <a:r>
              <a:rPr lang="en-US" sz="2800" b="0" i="0" u="none" strike="noStrike" cap="none">
                <a:solidFill>
                  <a:schemeClr val="dk1"/>
                </a:solidFill>
                <a:latin typeface="Times New Roman"/>
                <a:ea typeface="Times New Roman"/>
                <a:cs typeface="Times New Roman"/>
                <a:sym typeface="Times New Roman"/>
              </a:rPr>
              <a:t>program. A small scale embedded system may not need an RTOS.</a:t>
            </a:r>
            <a:endParaRPr/>
          </a:p>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Below are some examples of the real-time operating system, such as:</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The operating system of the </a:t>
            </a:r>
            <a:r>
              <a:rPr lang="en-US" sz="1800" b="1" i="0" u="none" strike="noStrike" cap="none">
                <a:solidFill>
                  <a:srgbClr val="C00000"/>
                </a:solidFill>
                <a:latin typeface="Times New Roman"/>
                <a:ea typeface="Times New Roman"/>
                <a:cs typeface="Times New Roman"/>
                <a:sym typeface="Times New Roman"/>
              </a:rPr>
              <a:t>Microwave oven.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The operating system of the </a:t>
            </a:r>
            <a:r>
              <a:rPr lang="en-US" sz="1800" b="1" i="0" u="none" strike="noStrike" cap="none">
                <a:solidFill>
                  <a:srgbClr val="C00000"/>
                </a:solidFill>
                <a:latin typeface="Times New Roman"/>
                <a:ea typeface="Times New Roman"/>
                <a:cs typeface="Times New Roman"/>
                <a:sym typeface="Times New Roman"/>
              </a:rPr>
              <a:t>Washing machine.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The operating system of the </a:t>
            </a:r>
            <a:r>
              <a:rPr lang="en-US" sz="1800" b="1" i="0" u="none" strike="noStrike" cap="none">
                <a:solidFill>
                  <a:srgbClr val="C00000"/>
                </a:solidFill>
                <a:latin typeface="Times New Roman"/>
                <a:ea typeface="Times New Roman"/>
                <a:cs typeface="Times New Roman"/>
                <a:sym typeface="Times New Roman"/>
              </a:rPr>
              <a:t>Aeroplane.</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d0d05df702_0_0"/>
          <p:cNvSpPr txBox="1">
            <a:spLocks noGrp="1"/>
          </p:cNvSpPr>
          <p:nvPr>
            <p:ph type="body" idx="1"/>
          </p:nvPr>
        </p:nvSpPr>
        <p:spPr>
          <a:xfrm>
            <a:off x="830263" y="1306288"/>
            <a:ext cx="10503300" cy="4543500"/>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346" name="Google Shape;346;g1d0d05df702_0_0"/>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DF903A-1F47-4BE4-B522-1E68884DB018}"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347" name="Google Shape;347;g1d0d05df702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17</a:t>
            </a:fld>
            <a:endParaRPr sz="1200">
              <a:solidFill>
                <a:schemeClr val="dk1"/>
              </a:solidFill>
              <a:latin typeface="Times New Roman"/>
              <a:ea typeface="Times New Roman"/>
              <a:cs typeface="Times New Roman"/>
              <a:sym typeface="Times New Roman"/>
            </a:endParaRPr>
          </a:p>
        </p:txBody>
      </p:sp>
      <p:pic>
        <p:nvPicPr>
          <p:cNvPr id="348" name="Google Shape;348;g1d0d05df702_0_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349" name="Google Shape;349;g1d0d05df702_0_0"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1d0d05df702_0_0"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1" name="Google Shape;351;g1d0d05df702_0_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352" name="Google Shape;352;g1d0d05df702_0_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53" name="Google Shape;353;g1d0d05df702_0_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354" name="Google Shape;354;g1d0d05df702_0_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55" name="Google Shape;355;g1d0d05df702_0_0"/>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356" name="Google Shape;356;g1d0d05df702_0_0"/>
          <p:cNvPicPr preferRelativeResize="0"/>
          <p:nvPr/>
        </p:nvPicPr>
        <p:blipFill rotWithShape="1">
          <a:blip r:embed="rId4">
            <a:alphaModFix/>
          </a:blip>
          <a:srcRect/>
          <a:stretch/>
        </p:blipFill>
        <p:spPr>
          <a:xfrm>
            <a:off x="944335" y="1049687"/>
            <a:ext cx="4431229" cy="4935525"/>
          </a:xfrm>
          <a:prstGeom prst="rect">
            <a:avLst/>
          </a:prstGeom>
          <a:noFill/>
          <a:ln>
            <a:noFill/>
          </a:ln>
        </p:spPr>
      </p:pic>
      <p:sp>
        <p:nvSpPr>
          <p:cNvPr id="357" name="Google Shape;357;g1d0d05df702_0_0"/>
          <p:cNvSpPr txBox="1"/>
          <p:nvPr/>
        </p:nvSpPr>
        <p:spPr>
          <a:xfrm>
            <a:off x="1770063" y="133202"/>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EMBEDDED SYSTEM HARDWARE</a:t>
            </a:r>
            <a:endParaRPr sz="3600" b="1" i="0" u="none" strike="noStrike" cap="none">
              <a:solidFill>
                <a:srgbClr val="C00000"/>
              </a:solidFill>
              <a:latin typeface="Times New Roman"/>
              <a:ea typeface="Times New Roman"/>
              <a:cs typeface="Times New Roman"/>
              <a:sym typeface="Times New Roman"/>
            </a:endParaRPr>
          </a:p>
        </p:txBody>
      </p:sp>
      <p:pic>
        <p:nvPicPr>
          <p:cNvPr id="358" name="Google Shape;358;g1d0d05df702_0_0"/>
          <p:cNvPicPr preferRelativeResize="0"/>
          <p:nvPr/>
        </p:nvPicPr>
        <p:blipFill rotWithShape="1">
          <a:blip r:embed="rId5">
            <a:alphaModFix/>
          </a:blip>
          <a:srcRect/>
          <a:stretch/>
        </p:blipFill>
        <p:spPr>
          <a:xfrm>
            <a:off x="5489636" y="1027225"/>
            <a:ext cx="6522255" cy="517989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d0d05df702_1_4"/>
          <p:cNvSpPr txBox="1">
            <a:spLocks noGrp="1"/>
          </p:cNvSpPr>
          <p:nvPr>
            <p:ph type="body" idx="1"/>
          </p:nvPr>
        </p:nvSpPr>
        <p:spPr>
          <a:xfrm>
            <a:off x="799986" y="1123593"/>
            <a:ext cx="11087214" cy="454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An embedded system is software designed to keep in view three constraints: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100"/>
              <a:buFont typeface="Arial"/>
              <a:buNone/>
            </a:pPr>
            <a:r>
              <a:rPr lang="en-US" sz="4800" b="1">
                <a:solidFill>
                  <a:srgbClr val="0070C0"/>
                </a:solidFill>
                <a:latin typeface="Times New Roman"/>
                <a:ea typeface="Times New Roman"/>
                <a:cs typeface="Times New Roman"/>
                <a:sym typeface="Times New Roman"/>
              </a:rPr>
              <a:t>–</a:t>
            </a:r>
            <a:r>
              <a:rPr lang="en-US" sz="4800" b="1">
                <a:solidFill>
                  <a:srgbClr val="C00000"/>
                </a:solidFill>
                <a:latin typeface="Times New Roman"/>
                <a:ea typeface="Times New Roman"/>
                <a:cs typeface="Times New Roman"/>
                <a:sym typeface="Times New Roman"/>
              </a:rPr>
              <a:t> </a:t>
            </a:r>
            <a:r>
              <a:rPr lang="en-US" sz="4800" b="1">
                <a:solidFill>
                  <a:srgbClr val="0070C0"/>
                </a:solidFill>
                <a:latin typeface="Times New Roman"/>
                <a:ea typeface="Times New Roman"/>
                <a:cs typeface="Times New Roman"/>
                <a:sym typeface="Times New Roman"/>
              </a:rPr>
              <a:t>Available System Memory</a:t>
            </a:r>
            <a:endParaRPr sz="4800" b="1">
              <a:solidFill>
                <a:srgbClr val="0070C0"/>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100"/>
              <a:buFont typeface="Arial"/>
              <a:buNone/>
            </a:pPr>
            <a:r>
              <a:rPr lang="en-US" sz="4800" b="1">
                <a:solidFill>
                  <a:srgbClr val="0070C0"/>
                </a:solidFill>
                <a:latin typeface="Times New Roman"/>
                <a:ea typeface="Times New Roman"/>
                <a:cs typeface="Times New Roman"/>
                <a:sym typeface="Times New Roman"/>
              </a:rPr>
              <a:t>– Available processor speed</a:t>
            </a:r>
            <a:endParaRPr sz="4800" b="1">
              <a:solidFill>
                <a:srgbClr val="0070C0"/>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100"/>
              <a:buFont typeface="Arial"/>
              <a:buNone/>
            </a:pPr>
            <a:r>
              <a:rPr lang="en-US" sz="4800" b="1">
                <a:solidFill>
                  <a:srgbClr val="0070C0"/>
                </a:solidFill>
                <a:latin typeface="Times New Roman"/>
                <a:ea typeface="Times New Roman"/>
                <a:cs typeface="Times New Roman"/>
                <a:sym typeface="Times New Roman"/>
              </a:rPr>
              <a:t>– The need to limit the power dissipation</a:t>
            </a:r>
            <a:endParaRPr sz="4800" b="1">
              <a:solidFill>
                <a:srgbClr val="0070C0"/>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When running the system continuously in cycles of wait for events, run, stop and wake up.</a:t>
            </a:r>
            <a:endParaRPr>
              <a:latin typeface="Times New Roman"/>
              <a:ea typeface="Times New Roman"/>
              <a:cs typeface="Times New Roman"/>
              <a:sym typeface="Times New Roman"/>
            </a:endParaRPr>
          </a:p>
        </p:txBody>
      </p:sp>
      <p:sp>
        <p:nvSpPr>
          <p:cNvPr id="366" name="Google Shape;366;g1d0d05df702_1_4"/>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9382A49-C516-44A7-BDF8-04BC760688EF}"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367" name="Google Shape;367;g1d0d05df702_1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18</a:t>
            </a:fld>
            <a:endParaRPr sz="1200">
              <a:solidFill>
                <a:schemeClr val="dk1"/>
              </a:solidFill>
              <a:latin typeface="Times New Roman"/>
              <a:ea typeface="Times New Roman"/>
              <a:cs typeface="Times New Roman"/>
              <a:sym typeface="Times New Roman"/>
            </a:endParaRPr>
          </a:p>
        </p:txBody>
      </p:sp>
      <p:pic>
        <p:nvPicPr>
          <p:cNvPr id="368" name="Google Shape;368;g1d0d05df702_1_4"/>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369" name="Google Shape;369;g1d0d05df702_1_4"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g1d0d05df702_1_4"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1" name="Google Shape;371;g1d0d05df702_1_4"/>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372" name="Google Shape;372;g1d0d05df702_1_4"/>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3" name="Google Shape;373;g1d0d05df702_1_4"/>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374" name="Google Shape;374;g1d0d05df702_1_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75" name="Google Shape;375;g1d0d05df702_1_4"/>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376" name="Google Shape;376;g1d0d05df702_1_4"/>
          <p:cNvSpPr txBox="1"/>
          <p:nvPr/>
        </p:nvSpPr>
        <p:spPr>
          <a:xfrm>
            <a:off x="1617663" y="86102"/>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EMBEDDED SYSTEM CONSTRAINTS</a:t>
            </a:r>
            <a:endParaRPr sz="36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d0d05df702_1_2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BC16AC6-EC38-474F-81E8-C8F93D058D71}"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384" name="Google Shape;384;g1d0d05df702_1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19</a:t>
            </a:fld>
            <a:endParaRPr sz="1200">
              <a:solidFill>
                <a:schemeClr val="dk1"/>
              </a:solidFill>
              <a:latin typeface="Times New Roman"/>
              <a:ea typeface="Times New Roman"/>
              <a:cs typeface="Times New Roman"/>
              <a:sym typeface="Times New Roman"/>
            </a:endParaRPr>
          </a:p>
        </p:txBody>
      </p:sp>
      <p:pic>
        <p:nvPicPr>
          <p:cNvPr id="385" name="Google Shape;385;g1d0d05df702_1_2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386" name="Google Shape;386;g1d0d05df702_1_2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387" name="Google Shape;387;g1d0d05df702_1_2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388" name="Google Shape;388;g1d0d05df702_1_2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389" name="Google Shape;389;g1d0d05df702_1_2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390" name="Google Shape;390;g1d0d05df702_1_2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391" name="Google Shape;391;g1d0d05df702_1_2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392" name="Google Shape;392;g1d0d05df702_1_2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393" name="Google Shape;393;g1d0d05df702_1_25"/>
          <p:cNvSpPr txBox="1"/>
          <p:nvPr/>
        </p:nvSpPr>
        <p:spPr>
          <a:xfrm>
            <a:off x="1252437" y="7937"/>
            <a:ext cx="10732118"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Architecture of Embedded System</a:t>
            </a:r>
            <a:endParaRPr sz="4800" b="1" i="0" u="none" strike="noStrike" cap="none">
              <a:solidFill>
                <a:srgbClr val="C00000"/>
              </a:solidFill>
              <a:latin typeface="Times New Roman"/>
              <a:ea typeface="Times New Roman"/>
              <a:cs typeface="Times New Roman"/>
              <a:sym typeface="Times New Roman"/>
            </a:endParaRPr>
          </a:p>
        </p:txBody>
      </p:sp>
      <p:pic>
        <p:nvPicPr>
          <p:cNvPr id="394" name="Google Shape;394;g1d0d05df702_1_25"/>
          <p:cNvPicPr preferRelativeResize="0"/>
          <p:nvPr/>
        </p:nvPicPr>
        <p:blipFill rotWithShape="1">
          <a:blip r:embed="rId4">
            <a:alphaModFix/>
          </a:blip>
          <a:srcRect/>
          <a:stretch/>
        </p:blipFill>
        <p:spPr>
          <a:xfrm>
            <a:off x="944335" y="1014764"/>
            <a:ext cx="5858247" cy="3557236"/>
          </a:xfrm>
          <a:prstGeom prst="rect">
            <a:avLst/>
          </a:prstGeom>
          <a:noFill/>
          <a:ln>
            <a:noFill/>
          </a:ln>
        </p:spPr>
      </p:pic>
      <p:pic>
        <p:nvPicPr>
          <p:cNvPr id="395" name="Google Shape;395;g1d0d05df702_1_25"/>
          <p:cNvPicPr preferRelativeResize="0"/>
          <p:nvPr/>
        </p:nvPicPr>
        <p:blipFill rotWithShape="1">
          <a:blip r:embed="rId5">
            <a:alphaModFix/>
          </a:blip>
          <a:srcRect/>
          <a:stretch/>
        </p:blipFill>
        <p:spPr>
          <a:xfrm>
            <a:off x="1348544" y="4492624"/>
            <a:ext cx="3552825" cy="342900"/>
          </a:xfrm>
          <a:prstGeom prst="rect">
            <a:avLst/>
          </a:prstGeom>
          <a:noFill/>
          <a:ln>
            <a:noFill/>
          </a:ln>
        </p:spPr>
      </p:pic>
      <p:pic>
        <p:nvPicPr>
          <p:cNvPr id="396" name="Google Shape;396;g1d0d05df702_1_25"/>
          <p:cNvPicPr preferRelativeResize="0"/>
          <p:nvPr/>
        </p:nvPicPr>
        <p:blipFill rotWithShape="1">
          <a:blip r:embed="rId6">
            <a:alphaModFix/>
          </a:blip>
          <a:srcRect/>
          <a:stretch/>
        </p:blipFill>
        <p:spPr>
          <a:xfrm>
            <a:off x="8127742" y="1109579"/>
            <a:ext cx="4045989" cy="2658857"/>
          </a:xfrm>
          <a:prstGeom prst="rect">
            <a:avLst/>
          </a:prstGeom>
          <a:noFill/>
          <a:ln>
            <a:noFill/>
          </a:ln>
        </p:spPr>
      </p:pic>
      <p:pic>
        <p:nvPicPr>
          <p:cNvPr id="397" name="Google Shape;397;g1d0d05df702_1_25"/>
          <p:cNvPicPr preferRelativeResize="0"/>
          <p:nvPr/>
        </p:nvPicPr>
        <p:blipFill rotWithShape="1">
          <a:blip r:embed="rId7">
            <a:alphaModFix/>
          </a:blip>
          <a:srcRect/>
          <a:stretch/>
        </p:blipFill>
        <p:spPr>
          <a:xfrm>
            <a:off x="5668614" y="3777744"/>
            <a:ext cx="6315941" cy="235990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12B5997-4998-40BE-9AB2-E67AF85E71F7}" type="datetime1">
              <a:rPr lang="en-US" smtClean="0"/>
              <a:t>3/8/2023</a:t>
            </a:fld>
            <a:endParaRPr/>
          </a:p>
        </p:txBody>
      </p:sp>
      <p:sp>
        <p:nvSpPr>
          <p:cNvPr id="110" name="Google Shape;11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11" name="Google Shape;111;p2"/>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112" name="Google Shape;112;p2"/>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 name="Google Shape;113;p2"/>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14" name="Google Shape;114;p2"/>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15" name="Google Shape;115;p2"/>
          <p:cNvSpPr txBox="1"/>
          <p:nvPr/>
        </p:nvSpPr>
        <p:spPr>
          <a:xfrm>
            <a:off x="944559" y="233224"/>
            <a:ext cx="81909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Course Structure - SY</a:t>
            </a:r>
            <a:endParaRPr sz="4000" b="0" i="0" u="none" strike="noStrike" cap="none">
              <a:solidFill>
                <a:schemeClr val="dk1"/>
              </a:solidFill>
              <a:latin typeface="Arial"/>
              <a:ea typeface="Arial"/>
              <a:cs typeface="Arial"/>
              <a:sym typeface="Arial"/>
            </a:endParaRPr>
          </a:p>
        </p:txBody>
      </p:sp>
      <p:sp>
        <p:nvSpPr>
          <p:cNvPr id="116" name="Google Shape;1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17" name="Google Shape;117;p2"/>
          <p:cNvPicPr preferRelativeResize="0"/>
          <p:nvPr/>
        </p:nvPicPr>
        <p:blipFill rotWithShape="1">
          <a:blip r:embed="rId4">
            <a:alphaModFix/>
          </a:blip>
          <a:srcRect/>
          <a:stretch/>
        </p:blipFill>
        <p:spPr>
          <a:xfrm>
            <a:off x="1736148" y="941111"/>
            <a:ext cx="7639050" cy="5231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d0d05df702_1_44"/>
          <p:cNvSpPr txBox="1">
            <a:spLocks noGrp="1"/>
          </p:cNvSpPr>
          <p:nvPr>
            <p:ph type="body" idx="1"/>
          </p:nvPr>
        </p:nvSpPr>
        <p:spPr>
          <a:xfrm>
            <a:off x="799986" y="902293"/>
            <a:ext cx="3965978" cy="5164426"/>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r>
              <a:rPr lang="en-US" sz="2600" b="1">
                <a:solidFill>
                  <a:srgbClr val="222222"/>
                </a:solidFill>
                <a:highlight>
                  <a:srgbClr val="FFFFFF"/>
                </a:highlight>
                <a:latin typeface="Arial"/>
                <a:ea typeface="Arial"/>
                <a:cs typeface="Arial"/>
                <a:sym typeface="Arial"/>
              </a:rPr>
              <a:t>1</a:t>
            </a:r>
            <a:r>
              <a:rPr lang="en-US" sz="2600" b="1">
                <a:solidFill>
                  <a:srgbClr val="222222"/>
                </a:solidFill>
                <a:highlight>
                  <a:srgbClr val="FFFFFF"/>
                </a:highlight>
                <a:latin typeface="Times New Roman"/>
                <a:ea typeface="Times New Roman"/>
                <a:cs typeface="Times New Roman"/>
                <a:sym typeface="Times New Roman"/>
              </a:rPr>
              <a:t>) Sensor:</a:t>
            </a:r>
            <a:endParaRPr sz="26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2600">
                <a:solidFill>
                  <a:srgbClr val="222222"/>
                </a:solidFill>
                <a:highlight>
                  <a:srgbClr val="FFFFFF"/>
                </a:highlight>
                <a:latin typeface="Times New Roman"/>
                <a:ea typeface="Times New Roman"/>
                <a:cs typeface="Times New Roman"/>
                <a:sym typeface="Times New Roman"/>
              </a:rPr>
              <a:t>Sensor helps you to measures </a:t>
            </a:r>
            <a:r>
              <a:rPr lang="en-US" sz="2600" b="1">
                <a:solidFill>
                  <a:srgbClr val="222222"/>
                </a:solidFill>
                <a:highlight>
                  <a:srgbClr val="FFFFFF"/>
                </a:highlight>
                <a:latin typeface="Times New Roman"/>
                <a:ea typeface="Times New Roman"/>
                <a:cs typeface="Times New Roman"/>
                <a:sym typeface="Times New Roman"/>
              </a:rPr>
              <a:t>the physical quantity and converts it to an electrical signal.</a:t>
            </a:r>
            <a:r>
              <a:rPr lang="en-US" sz="2600">
                <a:solidFill>
                  <a:srgbClr val="222222"/>
                </a:solidFill>
                <a:highlight>
                  <a:srgbClr val="FFFFFF"/>
                </a:highlight>
                <a:latin typeface="Times New Roman"/>
                <a:ea typeface="Times New Roman"/>
                <a:cs typeface="Times New Roman"/>
                <a:sym typeface="Times New Roman"/>
              </a:rPr>
              <a:t> It also stores the measured quantity to the memory. This signal can be ready by an observer or by any electronic instrument such as A2D converter.</a:t>
            </a:r>
            <a:endParaRPr/>
          </a:p>
          <a:p>
            <a:pPr marL="0" lvl="0" indent="0" algn="l" rtl="0">
              <a:lnSpc>
                <a:spcPct val="113636"/>
              </a:lnSpc>
              <a:spcBef>
                <a:spcPts val="0"/>
              </a:spcBef>
              <a:spcAft>
                <a:spcPts val="700"/>
              </a:spcAft>
              <a:buSzPts val="1800"/>
              <a:buNone/>
            </a:pPr>
            <a:endParaRPr sz="2600"/>
          </a:p>
        </p:txBody>
      </p:sp>
      <p:sp>
        <p:nvSpPr>
          <p:cNvPr id="405" name="Google Shape;405;g1d0d05df702_1_44"/>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A988A96-18F5-4478-A878-16B64FE9105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06" name="Google Shape;406;g1d0d05df702_1_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a:t>
            </a:fld>
            <a:endParaRPr sz="1200">
              <a:solidFill>
                <a:schemeClr val="dk1"/>
              </a:solidFill>
              <a:latin typeface="Times New Roman"/>
              <a:ea typeface="Times New Roman"/>
              <a:cs typeface="Times New Roman"/>
              <a:sym typeface="Times New Roman"/>
            </a:endParaRPr>
          </a:p>
        </p:txBody>
      </p:sp>
      <p:pic>
        <p:nvPicPr>
          <p:cNvPr id="407" name="Google Shape;407;g1d0d05df702_1_44"/>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08" name="Google Shape;408;g1d0d05df702_1_44"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1d0d05df702_1_44"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0" name="Google Shape;410;g1d0d05df702_1_44"/>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11" name="Google Shape;411;g1d0d05df702_1_44"/>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2" name="Google Shape;412;g1d0d05df702_1_44"/>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13" name="Google Shape;413;g1d0d05df702_1_4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14" name="Google Shape;414;g1d0d05df702_1_44"/>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15" name="Google Shape;415;g1d0d05df702_1_44"/>
          <p:cNvSpPr txBox="1"/>
          <p:nvPr/>
        </p:nvSpPr>
        <p:spPr>
          <a:xfrm>
            <a:off x="1540192" y="117356"/>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 Architecture of Embedded System</a:t>
            </a:r>
            <a:endParaRPr sz="3600" b="1" i="0" u="none" strike="noStrike" cap="none">
              <a:solidFill>
                <a:srgbClr val="C00000"/>
              </a:solidFill>
              <a:latin typeface="Times New Roman"/>
              <a:ea typeface="Times New Roman"/>
              <a:cs typeface="Times New Roman"/>
              <a:sym typeface="Times New Roman"/>
            </a:endParaRPr>
          </a:p>
        </p:txBody>
      </p:sp>
      <p:pic>
        <p:nvPicPr>
          <p:cNvPr id="416" name="Google Shape;416;g1d0d05df702_1_44"/>
          <p:cNvPicPr preferRelativeResize="0"/>
          <p:nvPr/>
        </p:nvPicPr>
        <p:blipFill rotWithShape="1">
          <a:blip r:embed="rId4">
            <a:alphaModFix/>
          </a:blip>
          <a:srcRect/>
          <a:stretch/>
        </p:blipFill>
        <p:spPr>
          <a:xfrm>
            <a:off x="5082761" y="943812"/>
            <a:ext cx="6873712" cy="521910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0"/>
          <p:cNvSpPr txBox="1">
            <a:spLocks noGrp="1"/>
          </p:cNvSpPr>
          <p:nvPr>
            <p:ph type="body" idx="1"/>
          </p:nvPr>
        </p:nvSpPr>
        <p:spPr>
          <a:xfrm>
            <a:off x="799986" y="902293"/>
            <a:ext cx="10906800" cy="5164426"/>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r>
              <a:rPr lang="en-US" sz="2600" b="1">
                <a:solidFill>
                  <a:srgbClr val="222222"/>
                </a:solidFill>
                <a:highlight>
                  <a:srgbClr val="FFFFFF"/>
                </a:highlight>
                <a:latin typeface="Times New Roman"/>
                <a:ea typeface="Times New Roman"/>
                <a:cs typeface="Times New Roman"/>
                <a:sym typeface="Times New Roman"/>
              </a:rPr>
              <a:t>2) A-D Converter:</a:t>
            </a:r>
            <a:endParaRPr sz="26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2600">
                <a:solidFill>
                  <a:srgbClr val="222222"/>
                </a:solidFill>
                <a:highlight>
                  <a:srgbClr val="FFFFFF"/>
                </a:highlight>
                <a:latin typeface="Times New Roman"/>
                <a:ea typeface="Times New Roman"/>
                <a:cs typeface="Times New Roman"/>
                <a:sym typeface="Times New Roman"/>
              </a:rPr>
              <a:t>A-D converter (analog-to-digital converter) allows you to convert an analog signal sent by the sensor into a digital signal.</a:t>
            </a:r>
            <a:endParaRPr/>
          </a:p>
          <a:p>
            <a:pPr marL="0" lvl="0" indent="0" algn="l" rtl="0">
              <a:lnSpc>
                <a:spcPct val="115000"/>
              </a:lnSpc>
              <a:spcBef>
                <a:spcPts val="700"/>
              </a:spcBef>
              <a:spcAft>
                <a:spcPts val="0"/>
              </a:spcAft>
              <a:buSzPts val="1800"/>
              <a:buNone/>
            </a:pPr>
            <a:endParaRPr sz="2600">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endParaRPr sz="2600">
              <a:solidFill>
                <a:srgbClr val="222222"/>
              </a:solidFill>
              <a:highlight>
                <a:srgbClr val="FFFFFF"/>
              </a:highlight>
              <a:latin typeface="Times New Roman"/>
              <a:ea typeface="Times New Roman"/>
              <a:cs typeface="Times New Roman"/>
              <a:sym typeface="Times New Roman"/>
            </a:endParaRPr>
          </a:p>
          <a:p>
            <a:pPr marL="0" lvl="0" indent="0" algn="l" rtl="0">
              <a:lnSpc>
                <a:spcPct val="113636"/>
              </a:lnSpc>
              <a:spcBef>
                <a:spcPts val="0"/>
              </a:spcBef>
              <a:spcAft>
                <a:spcPts val="0"/>
              </a:spcAft>
              <a:buSzPts val="1800"/>
              <a:buNone/>
            </a:pPr>
            <a:r>
              <a:rPr lang="en-US" sz="2600" b="1">
                <a:solidFill>
                  <a:srgbClr val="222222"/>
                </a:solidFill>
                <a:highlight>
                  <a:srgbClr val="FFFFFF"/>
                </a:highlight>
                <a:latin typeface="Times New Roman"/>
                <a:ea typeface="Times New Roman"/>
                <a:cs typeface="Times New Roman"/>
                <a:sym typeface="Times New Roman"/>
              </a:rPr>
              <a:t>3) Memory:</a:t>
            </a:r>
            <a:endParaRPr sz="26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2600">
                <a:solidFill>
                  <a:srgbClr val="222222"/>
                </a:solidFill>
                <a:highlight>
                  <a:srgbClr val="FFFFFF"/>
                </a:highlight>
                <a:latin typeface="Times New Roman"/>
                <a:ea typeface="Times New Roman"/>
                <a:cs typeface="Times New Roman"/>
                <a:sym typeface="Times New Roman"/>
              </a:rPr>
              <a:t>Memory is used to store information. Embedded System majorly contains two memory cells 1) Volatile 2) Non volatile memory.</a:t>
            </a:r>
            <a:endParaRPr sz="2600">
              <a:solidFill>
                <a:srgbClr val="222222"/>
              </a:solidFill>
              <a:highlight>
                <a:srgbClr val="FFFFFF"/>
              </a:highlight>
              <a:latin typeface="Times New Roman"/>
              <a:ea typeface="Times New Roman"/>
              <a:cs typeface="Times New Roman"/>
              <a:sym typeface="Times New Roman"/>
            </a:endParaRPr>
          </a:p>
          <a:p>
            <a:pPr marL="0" lvl="0" indent="0" algn="l" rtl="0">
              <a:lnSpc>
                <a:spcPct val="113636"/>
              </a:lnSpc>
              <a:spcBef>
                <a:spcPts val="0"/>
              </a:spcBef>
              <a:spcAft>
                <a:spcPts val="700"/>
              </a:spcAft>
              <a:buSzPts val="1800"/>
              <a:buNone/>
            </a:pPr>
            <a:endParaRPr sz="2600"/>
          </a:p>
        </p:txBody>
      </p:sp>
      <p:sp>
        <p:nvSpPr>
          <p:cNvPr id="424" name="Google Shape;424;p10"/>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5296792-E36C-45A5-BF08-734981684D85}"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25" name="Google Shape;425;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21</a:t>
            </a:fld>
            <a:endParaRPr sz="1200">
              <a:solidFill>
                <a:schemeClr val="dk1"/>
              </a:solidFill>
              <a:latin typeface="Times New Roman"/>
              <a:ea typeface="Times New Roman"/>
              <a:cs typeface="Times New Roman"/>
              <a:sym typeface="Times New Roman"/>
            </a:endParaRPr>
          </a:p>
        </p:txBody>
      </p:sp>
      <p:pic>
        <p:nvPicPr>
          <p:cNvPr id="426" name="Google Shape;426;p1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27" name="Google Shape;427;p10"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0"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9" name="Google Shape;429;p1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30" name="Google Shape;430;p1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1" name="Google Shape;431;p1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32" name="Google Shape;432;p1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33" name="Google Shape;433;p10"/>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34" name="Google Shape;434;p10"/>
          <p:cNvSpPr txBox="1"/>
          <p:nvPr/>
        </p:nvSpPr>
        <p:spPr>
          <a:xfrm>
            <a:off x="1540192" y="117356"/>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 Architecture of Embedded System</a:t>
            </a:r>
            <a:endParaRPr sz="36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d0d05df702_1_65"/>
          <p:cNvSpPr txBox="1">
            <a:spLocks noGrp="1"/>
          </p:cNvSpPr>
          <p:nvPr>
            <p:ph type="body" idx="1"/>
          </p:nvPr>
        </p:nvSpPr>
        <p:spPr>
          <a:xfrm>
            <a:off x="830275" y="1007775"/>
            <a:ext cx="11084634"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r>
              <a:rPr lang="en-US" sz="3200" b="1">
                <a:solidFill>
                  <a:srgbClr val="222222"/>
                </a:solidFill>
                <a:highlight>
                  <a:srgbClr val="FFFFFF"/>
                </a:highlight>
                <a:latin typeface="Times New Roman"/>
                <a:ea typeface="Times New Roman"/>
                <a:cs typeface="Times New Roman"/>
                <a:sym typeface="Times New Roman"/>
              </a:rPr>
              <a:t>4) Processor &amp; ASICs:</a:t>
            </a:r>
            <a:endParaRPr sz="32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3200">
                <a:solidFill>
                  <a:srgbClr val="222222"/>
                </a:solidFill>
                <a:highlight>
                  <a:srgbClr val="FFFFFF"/>
                </a:highlight>
                <a:latin typeface="Times New Roman"/>
                <a:ea typeface="Times New Roman"/>
                <a:cs typeface="Times New Roman"/>
                <a:sym typeface="Times New Roman"/>
              </a:rPr>
              <a:t>This component processes the data to measure the output and store it to the memory.</a:t>
            </a:r>
            <a:endParaRPr/>
          </a:p>
          <a:p>
            <a:pPr marL="0" lvl="0" indent="0" algn="l" rtl="0">
              <a:lnSpc>
                <a:spcPct val="115000"/>
              </a:lnSpc>
              <a:spcBef>
                <a:spcPts val="700"/>
              </a:spcBef>
              <a:spcAft>
                <a:spcPts val="0"/>
              </a:spcAft>
              <a:buSzPts val="1800"/>
              <a:buNone/>
            </a:pPr>
            <a:endParaRPr sz="3200">
              <a:solidFill>
                <a:srgbClr val="222222"/>
              </a:solidFill>
              <a:highlight>
                <a:srgbClr val="FFFFFF"/>
              </a:highlight>
              <a:latin typeface="Times New Roman"/>
              <a:ea typeface="Times New Roman"/>
              <a:cs typeface="Times New Roman"/>
              <a:sym typeface="Times New Roman"/>
            </a:endParaRPr>
          </a:p>
          <a:p>
            <a:pPr marL="0" lvl="0" indent="0" algn="l" rtl="0">
              <a:lnSpc>
                <a:spcPct val="113636"/>
              </a:lnSpc>
              <a:spcBef>
                <a:spcPts val="0"/>
              </a:spcBef>
              <a:spcAft>
                <a:spcPts val="0"/>
              </a:spcAft>
              <a:buSzPts val="1800"/>
              <a:buNone/>
            </a:pPr>
            <a:r>
              <a:rPr lang="en-US" sz="3200" b="1">
                <a:solidFill>
                  <a:srgbClr val="222222"/>
                </a:solidFill>
                <a:highlight>
                  <a:srgbClr val="FFFFFF"/>
                </a:highlight>
                <a:latin typeface="Times New Roman"/>
                <a:ea typeface="Times New Roman"/>
                <a:cs typeface="Times New Roman"/>
                <a:sym typeface="Times New Roman"/>
              </a:rPr>
              <a:t>5) D-A Converter:</a:t>
            </a:r>
            <a:endParaRPr sz="32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3200">
                <a:solidFill>
                  <a:srgbClr val="222222"/>
                </a:solidFill>
                <a:highlight>
                  <a:srgbClr val="FFFFFF"/>
                </a:highlight>
                <a:latin typeface="Times New Roman"/>
                <a:ea typeface="Times New Roman"/>
                <a:cs typeface="Times New Roman"/>
                <a:sym typeface="Times New Roman"/>
              </a:rPr>
              <a:t>D-A converter (A digital-to-analog converter) helps you to convert the digital data fed by the processor to analog data.</a:t>
            </a:r>
            <a:endParaRPr/>
          </a:p>
          <a:p>
            <a:pPr marL="0" lvl="0" indent="0" algn="l" rtl="0">
              <a:lnSpc>
                <a:spcPct val="115000"/>
              </a:lnSpc>
              <a:spcBef>
                <a:spcPts val="700"/>
              </a:spcBef>
              <a:spcAft>
                <a:spcPts val="0"/>
              </a:spcAft>
              <a:buSzPts val="1800"/>
              <a:buNone/>
            </a:pPr>
            <a:endParaRPr sz="3200">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442" name="Google Shape;442;g1d0d05df702_1_6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9CCBBCA-2B07-4BFA-A182-596510333731}"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43" name="Google Shape;443;g1d0d05df702_1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22</a:t>
            </a:fld>
            <a:endParaRPr sz="1200">
              <a:solidFill>
                <a:schemeClr val="dk1"/>
              </a:solidFill>
              <a:latin typeface="Times New Roman"/>
              <a:ea typeface="Times New Roman"/>
              <a:cs typeface="Times New Roman"/>
              <a:sym typeface="Times New Roman"/>
            </a:endParaRPr>
          </a:p>
        </p:txBody>
      </p:sp>
      <p:pic>
        <p:nvPicPr>
          <p:cNvPr id="444" name="Google Shape;444;g1d0d05df702_1_6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45" name="Google Shape;445;g1d0d05df702_1_6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1d0d05df702_1_6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7" name="Google Shape;447;g1d0d05df702_1_6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48" name="Google Shape;448;g1d0d05df702_1_6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9" name="Google Shape;449;g1d0d05df702_1_6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50" name="Google Shape;450;g1d0d05df702_1_6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51" name="Google Shape;451;g1d0d05df702_1_6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52" name="Google Shape;452;g1d0d05df702_1_65"/>
          <p:cNvSpPr txBox="1"/>
          <p:nvPr/>
        </p:nvSpPr>
        <p:spPr>
          <a:xfrm>
            <a:off x="1858000" y="268875"/>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 Architecture of Embedded System</a:t>
            </a:r>
            <a:endParaRPr sz="3600" b="0"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1"/>
          <p:cNvSpPr txBox="1">
            <a:spLocks noGrp="1"/>
          </p:cNvSpPr>
          <p:nvPr>
            <p:ph type="body" idx="1"/>
          </p:nvPr>
        </p:nvSpPr>
        <p:spPr>
          <a:xfrm>
            <a:off x="830275" y="1007775"/>
            <a:ext cx="4046525"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r>
              <a:rPr lang="en-US" sz="3200" b="1">
                <a:solidFill>
                  <a:srgbClr val="222222"/>
                </a:solidFill>
                <a:highlight>
                  <a:srgbClr val="FFFFFF"/>
                </a:highlight>
                <a:latin typeface="Times New Roman"/>
                <a:ea typeface="Times New Roman"/>
                <a:cs typeface="Times New Roman"/>
                <a:sym typeface="Times New Roman"/>
              </a:rPr>
              <a:t>6) Actuator:</a:t>
            </a:r>
            <a:endParaRPr sz="3200" b="1">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r>
              <a:rPr lang="en-US" sz="3200">
                <a:solidFill>
                  <a:srgbClr val="222222"/>
                </a:solidFill>
                <a:highlight>
                  <a:srgbClr val="FFFFFF"/>
                </a:highlight>
                <a:latin typeface="Times New Roman"/>
                <a:ea typeface="Times New Roman"/>
                <a:cs typeface="Times New Roman"/>
                <a:sym typeface="Times New Roman"/>
              </a:rPr>
              <a:t>An actuator allows you to compare the output given by the D-A converter to the actual output stored in it and stores the approved output in the memory.</a:t>
            </a:r>
            <a:endParaRPr sz="3200">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460" name="Google Shape;460;p11"/>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1952E43-8C5A-4EAE-AFCE-69C22A698217}"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61" name="Google Shape;461;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23</a:t>
            </a:fld>
            <a:endParaRPr sz="1200">
              <a:solidFill>
                <a:schemeClr val="dk1"/>
              </a:solidFill>
              <a:latin typeface="Times New Roman"/>
              <a:ea typeface="Times New Roman"/>
              <a:cs typeface="Times New Roman"/>
              <a:sym typeface="Times New Roman"/>
            </a:endParaRPr>
          </a:p>
        </p:txBody>
      </p:sp>
      <p:pic>
        <p:nvPicPr>
          <p:cNvPr id="462" name="Google Shape;462;p1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63" name="Google Shape;463;p11"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1"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5" name="Google Shape;465;p11"/>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66" name="Google Shape;466;p1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7" name="Google Shape;467;p1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68" name="Google Shape;468;p1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69" name="Google Shape;469;p11"/>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70" name="Google Shape;470;p11"/>
          <p:cNvSpPr txBox="1"/>
          <p:nvPr/>
        </p:nvSpPr>
        <p:spPr>
          <a:xfrm>
            <a:off x="1858000" y="268875"/>
            <a:ext cx="8645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 Architecture of Embedded System</a:t>
            </a:r>
            <a:endParaRPr sz="3600" b="0" i="0" u="none" strike="noStrike" cap="none">
              <a:solidFill>
                <a:srgbClr val="FF0000"/>
              </a:solidFill>
              <a:latin typeface="Times New Roman"/>
              <a:ea typeface="Times New Roman"/>
              <a:cs typeface="Times New Roman"/>
              <a:sym typeface="Times New Roman"/>
            </a:endParaRPr>
          </a:p>
        </p:txBody>
      </p:sp>
      <p:pic>
        <p:nvPicPr>
          <p:cNvPr id="471" name="Google Shape;471;p11"/>
          <p:cNvPicPr preferRelativeResize="0"/>
          <p:nvPr/>
        </p:nvPicPr>
        <p:blipFill rotWithShape="1">
          <a:blip r:embed="rId4">
            <a:alphaModFix/>
          </a:blip>
          <a:srcRect/>
          <a:stretch/>
        </p:blipFill>
        <p:spPr>
          <a:xfrm>
            <a:off x="4876800" y="1422275"/>
            <a:ext cx="6889913" cy="4703889"/>
          </a:xfrm>
          <a:prstGeom prst="rect">
            <a:avLst/>
          </a:prstGeom>
          <a:noFill/>
          <a:ln>
            <a:noFill/>
          </a:ln>
        </p:spPr>
      </p:pic>
      <p:pic>
        <p:nvPicPr>
          <p:cNvPr id="472" name="Google Shape;472;p11"/>
          <p:cNvPicPr preferRelativeResize="0"/>
          <p:nvPr/>
        </p:nvPicPr>
        <p:blipFill rotWithShape="1">
          <a:blip r:embed="rId5">
            <a:alphaModFix/>
          </a:blip>
          <a:srcRect/>
          <a:stretch/>
        </p:blipFill>
        <p:spPr>
          <a:xfrm>
            <a:off x="6238875" y="1021526"/>
            <a:ext cx="3743325" cy="290512"/>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D1281D6-C7C3-4264-961B-EA0D979D75C8}"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24</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
        <p:nvSpPr>
          <p:cNvPr id="2" name="Rectangle 1"/>
          <p:cNvSpPr/>
          <p:nvPr/>
        </p:nvSpPr>
        <p:spPr>
          <a:xfrm>
            <a:off x="1101611" y="1180186"/>
            <a:ext cx="9925780" cy="5324535"/>
          </a:xfrm>
          <a:prstGeom prst="rect">
            <a:avLst/>
          </a:prstGeom>
        </p:spPr>
        <p:txBody>
          <a:bodyPr wrap="square">
            <a:spAutoFit/>
          </a:bodyPr>
          <a:lstStyle/>
          <a:p>
            <a:r>
              <a:rPr lang="en-US" sz="3200" b="1" dirty="0" smtClean="0">
                <a:solidFill>
                  <a:srgbClr val="FF0000"/>
                </a:solidFill>
                <a:latin typeface="Google Sans"/>
              </a:rPr>
              <a:t>Types </a:t>
            </a:r>
            <a:r>
              <a:rPr lang="en-US" sz="3200" b="1" dirty="0">
                <a:solidFill>
                  <a:srgbClr val="FF0000"/>
                </a:solidFill>
                <a:latin typeface="Google Sans"/>
              </a:rPr>
              <a:t>of Embedded </a:t>
            </a:r>
            <a:r>
              <a:rPr lang="en-US" sz="3200" b="1" dirty="0" smtClean="0">
                <a:solidFill>
                  <a:srgbClr val="FF0000"/>
                </a:solidFill>
                <a:latin typeface="Google Sans"/>
              </a:rPr>
              <a:t>Systems</a:t>
            </a:r>
          </a:p>
          <a:p>
            <a:r>
              <a:rPr lang="en-US" sz="2800" b="1" dirty="0" smtClean="0">
                <a:solidFill>
                  <a:srgbClr val="002060"/>
                </a:solidFill>
                <a:latin typeface="Google Sans"/>
              </a:rPr>
              <a:t>Based on performance and functional requirements</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Stand-alone </a:t>
            </a:r>
            <a:r>
              <a:rPr lang="en-US" sz="2800" dirty="0">
                <a:solidFill>
                  <a:srgbClr val="202124"/>
                </a:solidFill>
                <a:latin typeface="arial" panose="020B0604020202020204" pitchFamily="34" charset="0"/>
              </a:rPr>
              <a:t>Embedded </a:t>
            </a:r>
            <a:r>
              <a:rPr lang="en-US" sz="2800" dirty="0" smtClean="0">
                <a:solidFill>
                  <a:srgbClr val="202124"/>
                </a:solidFill>
                <a:latin typeface="arial" panose="020B0604020202020204" pitchFamily="34" charset="0"/>
              </a:rPr>
              <a:t>Systems</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Real-time </a:t>
            </a:r>
            <a:r>
              <a:rPr lang="en-US" sz="2800" dirty="0">
                <a:solidFill>
                  <a:srgbClr val="202124"/>
                </a:solidFill>
                <a:latin typeface="arial" panose="020B0604020202020204" pitchFamily="34" charset="0"/>
              </a:rPr>
              <a:t>Embedded </a:t>
            </a:r>
            <a:r>
              <a:rPr lang="en-US" sz="2800" dirty="0" smtClean="0">
                <a:solidFill>
                  <a:srgbClr val="202124"/>
                </a:solidFill>
                <a:latin typeface="arial" panose="020B0604020202020204" pitchFamily="34" charset="0"/>
              </a:rPr>
              <a:t>Systems</a:t>
            </a:r>
            <a:endParaRPr lang="en-US" sz="2800" dirty="0">
              <a:solidFill>
                <a:srgbClr val="202124"/>
              </a:solidFill>
              <a:latin typeface="arial" panose="020B0604020202020204" pitchFamily="34" charset="0"/>
            </a:endParaRP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Network Embedded Systems</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Mobile Embedded Systems</a:t>
            </a:r>
          </a:p>
          <a:p>
            <a:pPr marL="457200" indent="-457200">
              <a:buFont typeface="Wingdings" panose="05000000000000000000" pitchFamily="2" charset="2"/>
              <a:buChar char="Ø"/>
            </a:pPr>
            <a:endParaRPr lang="en-US" sz="2800" dirty="0">
              <a:solidFill>
                <a:srgbClr val="202124"/>
              </a:solidFill>
              <a:latin typeface="arial" panose="020B0604020202020204" pitchFamily="34" charset="0"/>
            </a:endParaRPr>
          </a:p>
          <a:p>
            <a:r>
              <a:rPr lang="en-US" sz="2800" b="1" dirty="0">
                <a:solidFill>
                  <a:srgbClr val="002060"/>
                </a:solidFill>
                <a:latin typeface="Google Sans"/>
              </a:rPr>
              <a:t>Based on Microcontrollers used:</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Small Scale Embedded Systems</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Medium Scale Embedded Systems</a:t>
            </a:r>
          </a:p>
          <a:p>
            <a:pPr marL="457200" indent="-457200">
              <a:buFont typeface="Wingdings" panose="05000000000000000000" pitchFamily="2" charset="2"/>
              <a:buChar char="Ø"/>
            </a:pPr>
            <a:r>
              <a:rPr lang="en-US" sz="2800" dirty="0" smtClean="0">
                <a:solidFill>
                  <a:srgbClr val="202124"/>
                </a:solidFill>
                <a:latin typeface="arial" panose="020B0604020202020204" pitchFamily="34" charset="0"/>
              </a:rPr>
              <a:t>Large Scale Embedded Systems</a:t>
            </a:r>
          </a:p>
          <a:p>
            <a:pPr marL="457200" indent="-457200">
              <a:buFont typeface="Wingdings" panose="05000000000000000000" pitchFamily="2" charset="2"/>
              <a:buChar char="Ø"/>
            </a:pPr>
            <a:endParaRPr lang="en-US" sz="2800" dirty="0">
              <a:solidFill>
                <a:srgbClr val="202124"/>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229EB61-15B9-40C0-8635-DAB147F7A60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25</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
        <p:nvSpPr>
          <p:cNvPr id="2" name="Rectangle 1"/>
          <p:cNvSpPr/>
          <p:nvPr/>
        </p:nvSpPr>
        <p:spPr>
          <a:xfrm>
            <a:off x="1095010" y="997950"/>
            <a:ext cx="9925780" cy="5386090"/>
          </a:xfrm>
          <a:prstGeom prst="rect">
            <a:avLst/>
          </a:prstGeom>
        </p:spPr>
        <p:txBody>
          <a:bodyPr wrap="square">
            <a:spAutoFit/>
          </a:bodyPr>
          <a:lstStyle/>
          <a:p>
            <a:pPr fontAlgn="base"/>
            <a:r>
              <a:rPr lang="en-US" sz="3200" b="1" dirty="0"/>
              <a:t>Stand Alone Embedded Systems </a:t>
            </a:r>
            <a:r>
              <a:rPr lang="en-US" sz="3200" b="1" dirty="0" smtClean="0"/>
              <a:t>:</a:t>
            </a:r>
          </a:p>
          <a:p>
            <a:pPr fontAlgn="base"/>
            <a:endParaRPr lang="en-US" sz="3200" dirty="0"/>
          </a:p>
          <a:p>
            <a:pPr marL="457200" indent="-457200" fontAlgn="base">
              <a:buFont typeface="Wingdings" panose="05000000000000000000" pitchFamily="2" charset="2"/>
              <a:buChar char="Ø"/>
            </a:pPr>
            <a:r>
              <a:rPr lang="en-US" sz="2800" dirty="0" smtClean="0"/>
              <a:t>Stand </a:t>
            </a:r>
            <a:r>
              <a:rPr lang="en-US" sz="2800" dirty="0"/>
              <a:t>Alone Embedded Systems are independent systems which can work by themselves </a:t>
            </a:r>
            <a:r>
              <a:rPr lang="en-US" sz="2800" dirty="0" smtClean="0"/>
              <a:t>as they </a:t>
            </a:r>
            <a:r>
              <a:rPr lang="en-US" sz="2800" dirty="0"/>
              <a:t>don’t depend on a host system. </a:t>
            </a:r>
            <a:endParaRPr lang="en-US" sz="2800" dirty="0" smtClean="0"/>
          </a:p>
          <a:p>
            <a:pPr marL="457200" indent="-457200" fontAlgn="base">
              <a:buFont typeface="Wingdings" panose="05000000000000000000" pitchFamily="2" charset="2"/>
              <a:buChar char="Ø"/>
            </a:pPr>
            <a:r>
              <a:rPr lang="en-US" sz="2800" dirty="0" smtClean="0"/>
              <a:t>It </a:t>
            </a:r>
            <a:r>
              <a:rPr lang="en-US" sz="2800" dirty="0"/>
              <a:t>takes input in digital or analog form and provides the output</a:t>
            </a:r>
            <a:r>
              <a:rPr lang="en-US" sz="2800" dirty="0" smtClean="0"/>
              <a:t>.</a:t>
            </a:r>
          </a:p>
          <a:p>
            <a:pPr fontAlgn="base"/>
            <a:endParaRPr lang="en-US" sz="2800" b="1" dirty="0"/>
          </a:p>
          <a:p>
            <a:pPr fontAlgn="base"/>
            <a:r>
              <a:rPr lang="en-US" sz="2800" b="1" dirty="0" smtClean="0">
                <a:solidFill>
                  <a:srgbClr val="FF0000"/>
                </a:solidFill>
              </a:rPr>
              <a:t>Examples </a:t>
            </a:r>
            <a:r>
              <a:rPr lang="en-US" sz="2800" b="1" dirty="0">
                <a:solidFill>
                  <a:srgbClr val="FF0000"/>
                </a:solidFill>
              </a:rPr>
              <a:t>:</a:t>
            </a:r>
            <a:endParaRPr lang="en-US" sz="2800" dirty="0">
              <a:solidFill>
                <a:srgbClr val="FF0000"/>
              </a:solidFill>
            </a:endParaRPr>
          </a:p>
          <a:p>
            <a:pPr marL="457200" lvl="1" indent="-457200" fontAlgn="base">
              <a:buFont typeface="Arial" panose="020B0604020202020204" pitchFamily="34" charset="0"/>
              <a:buChar char="•"/>
            </a:pPr>
            <a:r>
              <a:rPr lang="en-US" sz="2800" dirty="0"/>
              <a:t>MP3 players</a:t>
            </a:r>
          </a:p>
          <a:p>
            <a:pPr marL="457200" lvl="1" indent="-457200" fontAlgn="base">
              <a:buFont typeface="Arial" panose="020B0604020202020204" pitchFamily="34" charset="0"/>
              <a:buChar char="•"/>
            </a:pPr>
            <a:r>
              <a:rPr lang="en-US" sz="2800" dirty="0"/>
              <a:t>Microwave ovens</a:t>
            </a:r>
          </a:p>
          <a:p>
            <a:pPr marL="457200" lvl="1" indent="-457200" fontAlgn="base">
              <a:buFont typeface="Arial" panose="020B0604020202020204" pitchFamily="34" charset="0"/>
              <a:buChar char="•"/>
            </a:pPr>
            <a:r>
              <a:rPr lang="en-US" sz="2800" dirty="0"/>
              <a:t>calculator</a:t>
            </a:r>
          </a:p>
        </p:txBody>
      </p:sp>
    </p:spTree>
    <p:extLst>
      <p:ext uri="{BB962C8B-B14F-4D97-AF65-F5344CB8AC3E}">
        <p14:creationId xmlns:p14="http://schemas.microsoft.com/office/powerpoint/2010/main" val="20266967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632B370-1F5D-4C10-9249-353882A3414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26</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
        <p:nvSpPr>
          <p:cNvPr id="2" name="Rectangle 1"/>
          <p:cNvSpPr/>
          <p:nvPr/>
        </p:nvSpPr>
        <p:spPr>
          <a:xfrm>
            <a:off x="1095010" y="997950"/>
            <a:ext cx="9925780" cy="4924425"/>
          </a:xfrm>
          <a:prstGeom prst="rect">
            <a:avLst/>
          </a:prstGeom>
        </p:spPr>
        <p:txBody>
          <a:bodyPr wrap="square">
            <a:spAutoFit/>
          </a:bodyPr>
          <a:lstStyle/>
          <a:p>
            <a:pPr fontAlgn="base"/>
            <a:r>
              <a:rPr lang="en-US" sz="2800" b="1" dirty="0">
                <a:solidFill>
                  <a:srgbClr val="002060"/>
                </a:solidFill>
              </a:rPr>
              <a:t>Soft Real Time Embedded Systems </a:t>
            </a:r>
            <a:r>
              <a:rPr lang="en-US" sz="2800" b="1" dirty="0" smtClean="0">
                <a:solidFill>
                  <a:srgbClr val="002060"/>
                </a:solidFill>
              </a:rPr>
              <a:t>–</a:t>
            </a:r>
          </a:p>
          <a:p>
            <a:pPr marL="342900" indent="-342900" fontAlgn="base">
              <a:buFont typeface="Arial" panose="020B0604020202020204" pitchFamily="34" charset="0"/>
              <a:buChar char="•"/>
            </a:pPr>
            <a:r>
              <a:rPr lang="en-US" sz="2400" dirty="0" smtClean="0"/>
              <a:t>In </a:t>
            </a:r>
            <a:r>
              <a:rPr lang="en-US" sz="2400" dirty="0"/>
              <a:t>these types of embedded systems time/deadline is not so strictly followed. </a:t>
            </a:r>
            <a:endParaRPr lang="en-US" sz="2400" dirty="0" smtClean="0"/>
          </a:p>
          <a:p>
            <a:pPr marL="342900" indent="-342900" fontAlgn="base">
              <a:buFont typeface="Arial" panose="020B0604020202020204" pitchFamily="34" charset="0"/>
              <a:buChar char="•"/>
            </a:pPr>
            <a:r>
              <a:rPr lang="en-US" sz="2400" dirty="0" smtClean="0"/>
              <a:t>If </a:t>
            </a:r>
            <a:r>
              <a:rPr lang="en-US" sz="2400" dirty="0"/>
              <a:t>deadline of the task is passed (means the system didn’t give result in the defined time) still result or output is accepted</a:t>
            </a:r>
            <a:r>
              <a:rPr lang="en-US" sz="2400" dirty="0" smtClean="0"/>
              <a:t>.</a:t>
            </a:r>
          </a:p>
          <a:p>
            <a:pPr fontAlgn="base"/>
            <a:endParaRPr lang="en-US" sz="2400" dirty="0"/>
          </a:p>
          <a:p>
            <a:pPr fontAlgn="base"/>
            <a:r>
              <a:rPr lang="en-US" sz="2800" b="1" dirty="0">
                <a:solidFill>
                  <a:srgbClr val="002060"/>
                </a:solidFill>
              </a:rPr>
              <a:t>Hard Real-Time Embedded Systems </a:t>
            </a:r>
            <a:r>
              <a:rPr lang="en-US" sz="2800" b="1" dirty="0" smtClean="0">
                <a:solidFill>
                  <a:srgbClr val="002060"/>
                </a:solidFill>
              </a:rPr>
              <a:t>–</a:t>
            </a:r>
          </a:p>
          <a:p>
            <a:pPr marL="457200" indent="-457200" fontAlgn="base">
              <a:buFont typeface="Arial" panose="020B0604020202020204" pitchFamily="34" charset="0"/>
              <a:buChar char="•"/>
            </a:pPr>
            <a:r>
              <a:rPr lang="en-US" sz="2400" dirty="0" smtClean="0"/>
              <a:t>In </a:t>
            </a:r>
            <a:r>
              <a:rPr lang="en-US" sz="2400" dirty="0"/>
              <a:t>these types of embedded systems time/deadline of task is strictly followed. </a:t>
            </a:r>
            <a:endParaRPr lang="en-US" sz="2400" dirty="0" smtClean="0"/>
          </a:p>
          <a:p>
            <a:pPr marL="342900" indent="-342900" fontAlgn="base">
              <a:buFont typeface="Arial" panose="020B0604020202020204" pitchFamily="34" charset="0"/>
              <a:buChar char="•"/>
            </a:pPr>
            <a:r>
              <a:rPr lang="en-US" sz="2400" dirty="0" smtClean="0"/>
              <a:t>Task </a:t>
            </a:r>
            <a:r>
              <a:rPr lang="en-US" sz="2400" dirty="0"/>
              <a:t>must be completed in between time frame (defined time interval) otherwise result/output may not be accepted</a:t>
            </a:r>
            <a:r>
              <a:rPr lang="en-US" sz="2400" dirty="0" smtClean="0"/>
              <a:t>.</a:t>
            </a:r>
          </a:p>
          <a:p>
            <a:pPr fontAlgn="base"/>
            <a:r>
              <a:rPr lang="en-US" sz="2400" b="1" dirty="0" smtClean="0">
                <a:solidFill>
                  <a:srgbClr val="FF0000"/>
                </a:solidFill>
              </a:rPr>
              <a:t>Examples </a:t>
            </a:r>
            <a:r>
              <a:rPr lang="en-US" sz="2400" b="1" dirty="0">
                <a:solidFill>
                  <a:srgbClr val="FF0000"/>
                </a:solidFill>
              </a:rPr>
              <a:t>:</a:t>
            </a:r>
            <a:endParaRPr lang="en-US" sz="2400" dirty="0">
              <a:solidFill>
                <a:srgbClr val="FF0000"/>
              </a:solidFill>
            </a:endParaRPr>
          </a:p>
          <a:p>
            <a:pPr fontAlgn="base"/>
            <a:r>
              <a:rPr lang="en-US" sz="1800" b="1" dirty="0"/>
              <a:t>Traffic control </a:t>
            </a:r>
            <a:r>
              <a:rPr lang="en-US" sz="1800" b="1" dirty="0" smtClean="0"/>
              <a:t>system, Military </a:t>
            </a:r>
            <a:r>
              <a:rPr lang="en-US" sz="1800" b="1" dirty="0"/>
              <a:t>usage in defense </a:t>
            </a:r>
            <a:r>
              <a:rPr lang="en-US" sz="1800" b="1" dirty="0" smtClean="0"/>
              <a:t>sector, Medical </a:t>
            </a:r>
            <a:r>
              <a:rPr lang="en-US" sz="1800" b="1" dirty="0"/>
              <a:t>usage in health sector</a:t>
            </a:r>
          </a:p>
        </p:txBody>
      </p:sp>
    </p:spTree>
    <p:extLst>
      <p:ext uri="{BB962C8B-B14F-4D97-AF65-F5344CB8AC3E}">
        <p14:creationId xmlns:p14="http://schemas.microsoft.com/office/powerpoint/2010/main" val="1797042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1781720-F205-4523-9F9F-524630DB1EE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27</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
        <p:nvSpPr>
          <p:cNvPr id="2" name="Rectangle 1"/>
          <p:cNvSpPr/>
          <p:nvPr/>
        </p:nvSpPr>
        <p:spPr>
          <a:xfrm>
            <a:off x="1095010" y="997950"/>
            <a:ext cx="9925780" cy="5940088"/>
          </a:xfrm>
          <a:prstGeom prst="rect">
            <a:avLst/>
          </a:prstGeom>
        </p:spPr>
        <p:txBody>
          <a:bodyPr wrap="square">
            <a:spAutoFit/>
          </a:bodyPr>
          <a:lstStyle/>
          <a:p>
            <a:pPr fontAlgn="base"/>
            <a:r>
              <a:rPr lang="en-US" sz="3200" b="1" dirty="0"/>
              <a:t>Networked Embedded Systems </a:t>
            </a:r>
            <a:r>
              <a:rPr lang="en-US" sz="3200" b="1" dirty="0" smtClean="0"/>
              <a:t>:</a:t>
            </a:r>
          </a:p>
          <a:p>
            <a:pPr fontAlgn="base"/>
            <a:endParaRPr lang="en-US" sz="3200" dirty="0"/>
          </a:p>
          <a:p>
            <a:pPr marL="457200" indent="-457200" fontAlgn="base">
              <a:buFont typeface="Wingdings" panose="05000000000000000000" pitchFamily="2" charset="2"/>
              <a:buChar char="Ø"/>
            </a:pPr>
            <a:r>
              <a:rPr lang="en-US" sz="3200" dirty="0" smtClean="0"/>
              <a:t>Networked </a:t>
            </a:r>
            <a:r>
              <a:rPr lang="en-US" sz="3200" dirty="0"/>
              <a:t>Embedded Systems are connected to a network which may be wired or wireless to provide output to the attached device. </a:t>
            </a:r>
            <a:endParaRPr lang="en-US" sz="3200" dirty="0" smtClean="0"/>
          </a:p>
          <a:p>
            <a:pPr marL="457200" indent="-457200" fontAlgn="base">
              <a:buFont typeface="Wingdings" panose="05000000000000000000" pitchFamily="2" charset="2"/>
              <a:buChar char="Ø"/>
            </a:pPr>
            <a:r>
              <a:rPr lang="en-US" sz="3200" dirty="0" smtClean="0"/>
              <a:t>They </a:t>
            </a:r>
            <a:r>
              <a:rPr lang="en-US" sz="3200" dirty="0"/>
              <a:t>communicate with embedded web server through network</a:t>
            </a:r>
            <a:r>
              <a:rPr lang="en-US" sz="3200" dirty="0" smtClean="0"/>
              <a:t>.</a:t>
            </a:r>
          </a:p>
          <a:p>
            <a:pPr fontAlgn="base"/>
            <a:r>
              <a:rPr lang="en-US" sz="3200" b="1" dirty="0" smtClean="0">
                <a:solidFill>
                  <a:srgbClr val="FF0000"/>
                </a:solidFill>
              </a:rPr>
              <a:t>Examples </a:t>
            </a:r>
            <a:r>
              <a:rPr lang="en-US" sz="3200" b="1" dirty="0">
                <a:solidFill>
                  <a:srgbClr val="FF0000"/>
                </a:solidFill>
              </a:rPr>
              <a:t>:</a:t>
            </a:r>
            <a:endParaRPr lang="en-US" sz="3200" dirty="0">
              <a:solidFill>
                <a:srgbClr val="FF0000"/>
              </a:solidFill>
            </a:endParaRPr>
          </a:p>
          <a:p>
            <a:pPr marL="457200" lvl="1" indent="-457200" fontAlgn="base">
              <a:buFont typeface="Arial" panose="020B0604020202020204" pitchFamily="34" charset="0"/>
              <a:buChar char="•"/>
            </a:pPr>
            <a:r>
              <a:rPr lang="en-US" sz="3200" dirty="0"/>
              <a:t>Home security systems</a:t>
            </a:r>
          </a:p>
          <a:p>
            <a:pPr marL="457200" lvl="1" indent="-457200" fontAlgn="base">
              <a:buFont typeface="Arial" panose="020B0604020202020204" pitchFamily="34" charset="0"/>
              <a:buChar char="•"/>
            </a:pPr>
            <a:r>
              <a:rPr lang="en-US" sz="3200" dirty="0"/>
              <a:t>ATM machine</a:t>
            </a:r>
          </a:p>
          <a:p>
            <a:pPr marL="457200" lvl="1" indent="-457200" fontAlgn="base">
              <a:buFont typeface="Arial" panose="020B0604020202020204" pitchFamily="34" charset="0"/>
              <a:buChar char="•"/>
            </a:pPr>
            <a:r>
              <a:rPr lang="en-US" sz="3200" dirty="0"/>
              <a:t>Card swipe machine</a:t>
            </a:r>
          </a:p>
          <a:p>
            <a:pPr fontAlgn="base"/>
            <a:endParaRPr lang="en-US" sz="2800" dirty="0"/>
          </a:p>
        </p:txBody>
      </p:sp>
    </p:spTree>
    <p:extLst>
      <p:ext uri="{BB962C8B-B14F-4D97-AF65-F5344CB8AC3E}">
        <p14:creationId xmlns:p14="http://schemas.microsoft.com/office/powerpoint/2010/main" val="2222296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BE7D7CD-C239-4C25-B8AC-13E6B4637CAC}"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28</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
        <p:nvSpPr>
          <p:cNvPr id="2" name="Rectangle 1"/>
          <p:cNvSpPr/>
          <p:nvPr/>
        </p:nvSpPr>
        <p:spPr>
          <a:xfrm>
            <a:off x="1095010" y="997950"/>
            <a:ext cx="9925780" cy="5693866"/>
          </a:xfrm>
          <a:prstGeom prst="rect">
            <a:avLst/>
          </a:prstGeom>
        </p:spPr>
        <p:txBody>
          <a:bodyPr wrap="square">
            <a:spAutoFit/>
          </a:bodyPr>
          <a:lstStyle/>
          <a:p>
            <a:pPr fontAlgn="base"/>
            <a:r>
              <a:rPr lang="en-US" sz="2800" b="1" dirty="0"/>
              <a:t>Mobile Embedded Systems </a:t>
            </a:r>
            <a:r>
              <a:rPr lang="en-US" sz="2800" b="1" dirty="0" smtClean="0"/>
              <a:t>:</a:t>
            </a:r>
          </a:p>
          <a:p>
            <a:pPr fontAlgn="base"/>
            <a:endParaRPr lang="en-US" sz="2800" dirty="0" smtClean="0"/>
          </a:p>
          <a:p>
            <a:pPr marL="457200" indent="-457200" fontAlgn="base">
              <a:buFont typeface="Wingdings" panose="05000000000000000000" pitchFamily="2" charset="2"/>
              <a:buChar char="Ø"/>
            </a:pPr>
            <a:r>
              <a:rPr lang="en-US" sz="2800" dirty="0" smtClean="0"/>
              <a:t>Mobile </a:t>
            </a:r>
            <a:r>
              <a:rPr lang="en-US" sz="2800" dirty="0"/>
              <a:t>embedded systems are small and easy to use and requires less resources. </a:t>
            </a:r>
            <a:endParaRPr lang="en-US" sz="2800" dirty="0" smtClean="0"/>
          </a:p>
          <a:p>
            <a:pPr marL="457200" indent="-457200" fontAlgn="base">
              <a:buFont typeface="Wingdings" panose="05000000000000000000" pitchFamily="2" charset="2"/>
              <a:buChar char="Ø"/>
            </a:pPr>
            <a:r>
              <a:rPr lang="en-US" sz="2800" dirty="0" smtClean="0"/>
              <a:t>They </a:t>
            </a:r>
            <a:r>
              <a:rPr lang="en-US" sz="2800" dirty="0"/>
              <a:t>are the most preferred embedded systems</a:t>
            </a:r>
            <a:r>
              <a:rPr lang="en-US" sz="2800" dirty="0" smtClean="0"/>
              <a:t>.</a:t>
            </a:r>
          </a:p>
          <a:p>
            <a:pPr marL="457200" indent="-457200" fontAlgn="base">
              <a:buFont typeface="Wingdings" panose="05000000000000000000" pitchFamily="2" charset="2"/>
              <a:buChar char="Ø"/>
            </a:pPr>
            <a:r>
              <a:rPr lang="en-US" sz="2800" dirty="0" smtClean="0"/>
              <a:t>In </a:t>
            </a:r>
            <a:r>
              <a:rPr lang="en-US" sz="2800" dirty="0"/>
              <a:t>portability point of view mobile embedded systems are also best</a:t>
            </a:r>
            <a:r>
              <a:rPr lang="en-US" sz="2800" dirty="0" smtClean="0"/>
              <a:t>.</a:t>
            </a:r>
          </a:p>
          <a:p>
            <a:pPr marL="457200" indent="-457200" fontAlgn="base">
              <a:buFont typeface="Wingdings" panose="05000000000000000000" pitchFamily="2" charset="2"/>
              <a:buChar char="Ø"/>
            </a:pPr>
            <a:endParaRPr lang="en-US" sz="2800" dirty="0"/>
          </a:p>
          <a:p>
            <a:pPr fontAlgn="base"/>
            <a:r>
              <a:rPr lang="en-US" sz="2800" b="1" dirty="0">
                <a:solidFill>
                  <a:srgbClr val="FF0000"/>
                </a:solidFill>
              </a:rPr>
              <a:t>Examples :</a:t>
            </a:r>
            <a:endParaRPr lang="en-US" sz="2800" dirty="0">
              <a:solidFill>
                <a:srgbClr val="FF0000"/>
              </a:solidFill>
            </a:endParaRPr>
          </a:p>
          <a:p>
            <a:pPr marL="457200" indent="-457200" fontAlgn="base">
              <a:buFont typeface="Arial" panose="020B0604020202020204" pitchFamily="34" charset="0"/>
              <a:buChar char="•"/>
            </a:pPr>
            <a:r>
              <a:rPr lang="en-US" sz="2800" dirty="0"/>
              <a:t>MP3 player</a:t>
            </a:r>
          </a:p>
          <a:p>
            <a:pPr marL="457200" indent="-457200" fontAlgn="base">
              <a:buFont typeface="Arial" panose="020B0604020202020204" pitchFamily="34" charset="0"/>
              <a:buChar char="•"/>
            </a:pPr>
            <a:r>
              <a:rPr lang="en-US" sz="2800" dirty="0"/>
              <a:t>Mobile phones</a:t>
            </a:r>
          </a:p>
          <a:p>
            <a:pPr marL="457200" indent="-457200" fontAlgn="base">
              <a:buFont typeface="Arial" panose="020B0604020202020204" pitchFamily="34" charset="0"/>
              <a:buChar char="•"/>
            </a:pPr>
            <a:r>
              <a:rPr lang="en-US" sz="2800" dirty="0"/>
              <a:t>Digital Camera</a:t>
            </a:r>
          </a:p>
          <a:p>
            <a:pPr marL="457200" indent="-457200" fontAlgn="base">
              <a:buFont typeface="Wingdings" panose="05000000000000000000" pitchFamily="2" charset="2"/>
              <a:buChar char="Ø"/>
            </a:pPr>
            <a:endParaRPr lang="en-US" sz="2800" dirty="0"/>
          </a:p>
        </p:txBody>
      </p:sp>
    </p:spTree>
    <p:extLst>
      <p:ext uri="{BB962C8B-B14F-4D97-AF65-F5344CB8AC3E}">
        <p14:creationId xmlns:p14="http://schemas.microsoft.com/office/powerpoint/2010/main" val="3147449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d0d05df702_1_83"/>
          <p:cNvSpPr txBox="1">
            <a:spLocks noGrp="1"/>
          </p:cNvSpPr>
          <p:nvPr>
            <p:ph type="body" idx="1"/>
          </p:nvPr>
        </p:nvSpPr>
        <p:spPr>
          <a:xfrm>
            <a:off x="830275" y="1007775"/>
            <a:ext cx="10906800" cy="4842000"/>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480" name="Google Shape;480;g1d0d05df702_1_8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29B3609-0C0C-434A-95FF-16C89B0990A2}"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481" name="Google Shape;481;g1d0d05df702_1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29</a:t>
            </a:fld>
            <a:endParaRPr sz="1200">
              <a:solidFill>
                <a:schemeClr val="dk1"/>
              </a:solidFill>
              <a:latin typeface="Times New Roman"/>
              <a:ea typeface="Times New Roman"/>
              <a:cs typeface="Times New Roman"/>
              <a:sym typeface="Times New Roman"/>
            </a:endParaRPr>
          </a:p>
        </p:txBody>
      </p:sp>
      <p:pic>
        <p:nvPicPr>
          <p:cNvPr id="482" name="Google Shape;482;g1d0d05df702_1_8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483" name="Google Shape;483;g1d0d05df702_1_8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d0d05df702_1_8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g1d0d05df702_1_8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86" name="Google Shape;486;g1d0d05df702_1_8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7" name="Google Shape;487;g1d0d05df702_1_8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88" name="Google Shape;488;g1d0d05df702_1_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489" name="Google Shape;489;g1d0d05df702_1_8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490" name="Google Shape;490;g1d0d05df702_1_83"/>
          <p:cNvSpPr txBox="1"/>
          <p:nvPr/>
        </p:nvSpPr>
        <p:spPr>
          <a:xfrm>
            <a:off x="1960975"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pic>
        <p:nvPicPr>
          <p:cNvPr id="491" name="Google Shape;491;g1d0d05df702_1_83"/>
          <p:cNvPicPr preferRelativeResize="0"/>
          <p:nvPr/>
        </p:nvPicPr>
        <p:blipFill rotWithShape="1">
          <a:blip r:embed="rId4">
            <a:alphaModFix/>
          </a:blip>
          <a:srcRect/>
          <a:stretch/>
        </p:blipFill>
        <p:spPr>
          <a:xfrm>
            <a:off x="1348075" y="963483"/>
            <a:ext cx="9258300" cy="5254755"/>
          </a:xfrm>
          <a:prstGeom prst="rect">
            <a:avLst/>
          </a:prstGeom>
          <a:noFill/>
          <a:ln>
            <a:noFill/>
          </a:ln>
        </p:spPr>
      </p:pic>
    </p:spTree>
    <p:extLst>
      <p:ext uri="{BB962C8B-B14F-4D97-AF65-F5344CB8AC3E}">
        <p14:creationId xmlns:p14="http://schemas.microsoft.com/office/powerpoint/2010/main" val="3708583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1484744" y="621758"/>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Times New Roman"/>
                <a:ea typeface="Times New Roman"/>
                <a:cs typeface="Times New Roman"/>
                <a:sym typeface="Times New Roman"/>
              </a:rPr>
              <a:t>CCA LCA  </a:t>
            </a:r>
            <a:br>
              <a:rPr lang="en-US" b="1">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23" name="Google Shape;1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3FAF700-CA45-4B95-9B98-2D15FCB8561B}" type="datetime1">
              <a:rPr lang="en-US" smtClean="0"/>
              <a:t>3/8/2023</a:t>
            </a:fld>
            <a:endParaRPr/>
          </a:p>
        </p:txBody>
      </p:sp>
      <p:sp>
        <p:nvSpPr>
          <p:cNvPr id="124" name="Google Shape;1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25" name="Google Shape;125;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26" name="Google Shape;126;p3"/>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27" name="Google Shape;127;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 name="Google Shape;128;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29" name="Google Shape;129;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0" name="Google Shape;13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31" name="Google Shape;131;p3"/>
          <p:cNvPicPr preferRelativeResize="0"/>
          <p:nvPr/>
        </p:nvPicPr>
        <p:blipFill rotWithShape="1">
          <a:blip r:embed="rId4">
            <a:alphaModFix/>
          </a:blip>
          <a:srcRect/>
          <a:stretch/>
        </p:blipFill>
        <p:spPr>
          <a:xfrm>
            <a:off x="944561" y="1005916"/>
            <a:ext cx="10859512" cy="5258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d0d05df702_1_105"/>
          <p:cNvSpPr txBox="1">
            <a:spLocks noGrp="1"/>
          </p:cNvSpPr>
          <p:nvPr>
            <p:ph type="body" idx="1"/>
          </p:nvPr>
        </p:nvSpPr>
        <p:spPr>
          <a:xfrm>
            <a:off x="460374" y="1055810"/>
            <a:ext cx="11385261" cy="4842000"/>
          </a:xfrm>
          <a:prstGeom prst="rect">
            <a:avLst/>
          </a:prstGeom>
          <a:noFill/>
          <a:ln>
            <a:noFill/>
          </a:ln>
        </p:spPr>
        <p:txBody>
          <a:bodyPr spcFirstLastPara="1" wrap="square" lIns="91425" tIns="45700" rIns="91425" bIns="45700" anchor="t" anchorCtr="0">
            <a:noAutofit/>
          </a:bodyPr>
          <a:lstStyle/>
          <a:p>
            <a:pPr marL="495300" lvl="0" indent="0" algn="l" rtl="0">
              <a:lnSpc>
                <a:spcPct val="115000"/>
              </a:lnSpc>
              <a:spcBef>
                <a:spcPts val="0"/>
              </a:spcBef>
              <a:spcAft>
                <a:spcPts val="0"/>
              </a:spcAft>
              <a:buClr>
                <a:srgbClr val="3A3A3A"/>
              </a:buClr>
              <a:buSzPts val="2400"/>
              <a:buNone/>
            </a:pPr>
            <a:r>
              <a:rPr lang="en-US" b="1" dirty="0">
                <a:solidFill>
                  <a:srgbClr val="3A3A3A"/>
                </a:solidFill>
                <a:highlight>
                  <a:srgbClr val="FFFFFF"/>
                </a:highlight>
                <a:latin typeface="Times New Roman"/>
                <a:ea typeface="Times New Roman"/>
                <a:cs typeface="Times New Roman"/>
                <a:sym typeface="Times New Roman"/>
              </a:rPr>
              <a:t>1. Small scale embedded system:</a:t>
            </a:r>
            <a:endParaRPr b="1" dirty="0">
              <a:solidFill>
                <a:srgbClr val="3A3A3A"/>
              </a:solidFill>
              <a:highlight>
                <a:srgbClr val="FFFFFF"/>
              </a:highlight>
              <a:latin typeface="Times New Roman"/>
              <a:ea typeface="Times New Roman"/>
              <a:cs typeface="Times New Roman"/>
              <a:sym typeface="Times New Roman"/>
            </a:endParaRPr>
          </a:p>
          <a:p>
            <a:pPr marL="1587500" lvl="1" indent="-381000" algn="l" rtl="0">
              <a:lnSpc>
                <a:spcPct val="115000"/>
              </a:lnSpc>
              <a:spcBef>
                <a:spcPts val="0"/>
              </a:spcBef>
              <a:spcAft>
                <a:spcPts val="0"/>
              </a:spcAft>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sym typeface="Times New Roman"/>
              </a:rPr>
              <a:t>An entry level </a:t>
            </a:r>
            <a:r>
              <a:rPr lang="en-US" sz="2800" b="1" dirty="0">
                <a:solidFill>
                  <a:srgbClr val="C00000"/>
                </a:solidFill>
                <a:highlight>
                  <a:srgbClr val="FFFFFF"/>
                </a:highlight>
                <a:latin typeface="Times New Roman"/>
                <a:ea typeface="Times New Roman"/>
                <a:cs typeface="Times New Roman"/>
                <a:sym typeface="Times New Roman"/>
              </a:rPr>
              <a:t>8/16 bit processor </a:t>
            </a:r>
            <a:r>
              <a:rPr lang="en-US" sz="2800" dirty="0">
                <a:solidFill>
                  <a:srgbClr val="3A3A3A"/>
                </a:solidFill>
                <a:highlight>
                  <a:srgbClr val="FFFFFF"/>
                </a:highlight>
                <a:latin typeface="Times New Roman"/>
                <a:ea typeface="Times New Roman"/>
                <a:cs typeface="Times New Roman"/>
                <a:sym typeface="Times New Roman"/>
              </a:rPr>
              <a:t>system. </a:t>
            </a:r>
            <a:endParaRPr lang="en-US" sz="2800" dirty="0" smtClean="0">
              <a:solidFill>
                <a:srgbClr val="3A3A3A"/>
              </a:solidFill>
              <a:highlight>
                <a:srgbClr val="FFFFFF"/>
              </a:highlight>
              <a:latin typeface="Times New Roman"/>
              <a:ea typeface="Times New Roman"/>
              <a:cs typeface="Times New Roman"/>
              <a:sym typeface="Times New Roman"/>
            </a:endParaRPr>
          </a:p>
          <a:p>
            <a:pPr marL="1587500" lvl="1" indent="-381000" algn="l" rtl="0">
              <a:lnSpc>
                <a:spcPct val="115000"/>
              </a:lnSpc>
              <a:spcBef>
                <a:spcPts val="0"/>
              </a:spcBef>
              <a:spcAft>
                <a:spcPts val="0"/>
              </a:spcAft>
              <a:buClr>
                <a:srgbClr val="3A3A3A"/>
              </a:buClr>
              <a:buSzPts val="2400"/>
              <a:buFont typeface="Noto Sans Symbols"/>
              <a:buChar char="⮚"/>
            </a:pPr>
            <a:r>
              <a:rPr lang="en-US" sz="2800" dirty="0" smtClean="0">
                <a:solidFill>
                  <a:srgbClr val="3A3A3A"/>
                </a:solidFill>
                <a:highlight>
                  <a:srgbClr val="FFFFFF"/>
                </a:highlight>
                <a:latin typeface="Times New Roman"/>
                <a:ea typeface="Times New Roman"/>
                <a:cs typeface="Times New Roman"/>
                <a:sym typeface="Times New Roman"/>
              </a:rPr>
              <a:t>The </a:t>
            </a:r>
            <a:r>
              <a:rPr lang="en-US" sz="2800" dirty="0">
                <a:solidFill>
                  <a:srgbClr val="3A3A3A"/>
                </a:solidFill>
                <a:highlight>
                  <a:srgbClr val="FFFFFF"/>
                </a:highlight>
                <a:latin typeface="Times New Roman"/>
                <a:ea typeface="Times New Roman"/>
                <a:cs typeface="Times New Roman"/>
                <a:sym typeface="Times New Roman"/>
              </a:rPr>
              <a:t>processor has very limited resources like ROM, RAM, and processing </a:t>
            </a:r>
            <a:r>
              <a:rPr lang="en-US" sz="2800" dirty="0" smtClean="0">
                <a:solidFill>
                  <a:srgbClr val="3A3A3A"/>
                </a:solidFill>
                <a:highlight>
                  <a:srgbClr val="FFFFFF"/>
                </a:highlight>
                <a:latin typeface="Times New Roman"/>
                <a:ea typeface="Times New Roman"/>
                <a:cs typeface="Times New Roman"/>
                <a:sym typeface="Times New Roman"/>
              </a:rPr>
              <a:t>speed.</a:t>
            </a:r>
          </a:p>
          <a:p>
            <a:pPr marL="1587500" lvl="1" indent="-381000">
              <a:lnSpc>
                <a:spcPct val="115000"/>
              </a:lnSpc>
              <a:spcBef>
                <a:spcPts val="0"/>
              </a:spcBef>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rPr>
              <a:t>They can be powered by a battery. </a:t>
            </a:r>
          </a:p>
          <a:p>
            <a:pPr marL="1587500" lvl="1" indent="-381000">
              <a:lnSpc>
                <a:spcPct val="115000"/>
              </a:lnSpc>
              <a:spcBef>
                <a:spcPts val="0"/>
              </a:spcBef>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rPr>
              <a:t>Mainly these systems does not act as an independent system they act as any component of computer system but they did not compute and dedicated for a specific task.</a:t>
            </a:r>
          </a:p>
          <a:p>
            <a:pPr fontAlgn="base"/>
            <a:r>
              <a:rPr lang="en-US" sz="2800" b="1" dirty="0" smtClean="0">
                <a:solidFill>
                  <a:srgbClr val="FF0000"/>
                </a:solidFill>
                <a:highlight>
                  <a:srgbClr val="FFFFFF"/>
                </a:highlight>
                <a:latin typeface="Times New Roman"/>
                <a:ea typeface="Times New Roman"/>
                <a:cs typeface="Times New Roman"/>
                <a:sym typeface="Times New Roman"/>
              </a:rPr>
              <a:t>Examples:  </a:t>
            </a:r>
            <a:r>
              <a:rPr lang="en-US" sz="2800" dirty="0">
                <a:solidFill>
                  <a:srgbClr val="3A3A3A"/>
                </a:solidFill>
                <a:highlight>
                  <a:srgbClr val="FFFFFF"/>
                </a:highlight>
                <a:latin typeface="Times New Roman"/>
                <a:ea typeface="Times New Roman"/>
                <a:cs typeface="Times New Roman"/>
                <a:sym typeface="Times New Roman"/>
              </a:rPr>
              <a:t>CD Drive, printer, automatic door lock</a:t>
            </a:r>
            <a:endParaRPr dirty="0"/>
          </a:p>
          <a:p>
            <a:pPr marL="1587500" lvl="1" indent="-228600" algn="l" rtl="0">
              <a:lnSpc>
                <a:spcPct val="115000"/>
              </a:lnSpc>
              <a:spcBef>
                <a:spcPts val="0"/>
              </a:spcBef>
              <a:spcAft>
                <a:spcPts val="0"/>
              </a:spcAft>
              <a:buClr>
                <a:srgbClr val="3A3A3A"/>
              </a:buClr>
              <a:buSzPts val="2400"/>
              <a:buFont typeface="Noto Sans Symbols"/>
              <a:buNone/>
            </a:pPr>
            <a:endParaRPr sz="2800" dirty="0">
              <a:solidFill>
                <a:srgbClr val="3A3A3A"/>
              </a:solidFill>
              <a:highlight>
                <a:srgbClr val="FFFFFF"/>
              </a:highlight>
              <a:latin typeface="Times New Roman"/>
              <a:ea typeface="Times New Roman"/>
              <a:cs typeface="Times New Roman"/>
              <a:sym typeface="Times New Roman"/>
            </a:endParaRPr>
          </a:p>
          <a:p>
            <a:pPr marL="495300" lvl="0" indent="0" algn="l" rtl="0">
              <a:lnSpc>
                <a:spcPct val="115000"/>
              </a:lnSpc>
              <a:spcBef>
                <a:spcPts val="0"/>
              </a:spcBef>
              <a:spcAft>
                <a:spcPts val="0"/>
              </a:spcAft>
              <a:buClr>
                <a:srgbClr val="3A3A3A"/>
              </a:buClr>
              <a:buSzPts val="2400"/>
              <a:buNone/>
            </a:pPr>
            <a:endParaRPr sz="2400" dirty="0">
              <a:solidFill>
                <a:srgbClr val="222222"/>
              </a:solidFill>
              <a:highlight>
                <a:srgbClr val="FFFFFF"/>
              </a:highlight>
              <a:latin typeface="Times New Roman"/>
              <a:ea typeface="Times New Roman"/>
              <a:cs typeface="Times New Roman"/>
              <a:sym typeface="Times New Roman"/>
            </a:endParaRPr>
          </a:p>
          <a:p>
            <a:pPr marL="342900" lvl="0" indent="-228600" algn="l" rtl="0">
              <a:lnSpc>
                <a:spcPct val="90000"/>
              </a:lnSpc>
              <a:spcBef>
                <a:spcPts val="1000"/>
              </a:spcBef>
              <a:spcAft>
                <a:spcPts val="0"/>
              </a:spcAft>
              <a:buSzPts val="1800"/>
              <a:buFont typeface="Noto Sans Symbols"/>
              <a:buNone/>
            </a:pPr>
            <a:endParaRPr sz="2400" dirty="0"/>
          </a:p>
        </p:txBody>
      </p:sp>
      <p:sp>
        <p:nvSpPr>
          <p:cNvPr id="499" name="Google Shape;499;g1d0d05df702_1_10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A2C8CEC-BACE-43D0-A220-DD3BD1092E25}"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00" name="Google Shape;500;g1d0d05df702_1_1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30</a:t>
            </a:fld>
            <a:endParaRPr sz="1200">
              <a:solidFill>
                <a:schemeClr val="dk1"/>
              </a:solidFill>
              <a:latin typeface="Times New Roman"/>
              <a:ea typeface="Times New Roman"/>
              <a:cs typeface="Times New Roman"/>
              <a:sym typeface="Times New Roman"/>
            </a:endParaRPr>
          </a:p>
        </p:txBody>
      </p:sp>
      <p:pic>
        <p:nvPicPr>
          <p:cNvPr id="501" name="Google Shape;501;g1d0d05df702_1_10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02" name="Google Shape;502;g1d0d05df702_1_10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d0d05df702_1_10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4" name="Google Shape;504;g1d0d05df702_1_10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05" name="Google Shape;505;g1d0d05df702_1_10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06" name="Google Shape;506;g1d0d05df702_1_10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07" name="Google Shape;507;g1d0d05df702_1_10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08" name="Google Shape;508;g1d0d05df702_1_10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509" name="Google Shape;509;g1d0d05df702_1_105"/>
          <p:cNvSpPr txBox="1"/>
          <p:nvPr/>
        </p:nvSpPr>
        <p:spPr>
          <a:xfrm>
            <a:off x="1755031"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d0d05df702_1_105"/>
          <p:cNvSpPr txBox="1">
            <a:spLocks noGrp="1"/>
          </p:cNvSpPr>
          <p:nvPr>
            <p:ph type="body" idx="1"/>
          </p:nvPr>
        </p:nvSpPr>
        <p:spPr>
          <a:xfrm>
            <a:off x="460374" y="1055810"/>
            <a:ext cx="11385261" cy="4842000"/>
          </a:xfrm>
          <a:prstGeom prst="rect">
            <a:avLst/>
          </a:prstGeom>
          <a:noFill/>
          <a:ln>
            <a:noFill/>
          </a:ln>
        </p:spPr>
        <p:txBody>
          <a:bodyPr spcFirstLastPara="1" wrap="square" lIns="91425" tIns="45700" rIns="91425" bIns="45700" anchor="t" anchorCtr="0">
            <a:noAutofit/>
          </a:bodyPr>
          <a:lstStyle/>
          <a:p>
            <a:pPr marL="495300" lvl="0" indent="0" algn="l" rtl="0">
              <a:lnSpc>
                <a:spcPct val="115000"/>
              </a:lnSpc>
              <a:spcBef>
                <a:spcPts val="0"/>
              </a:spcBef>
              <a:spcAft>
                <a:spcPts val="0"/>
              </a:spcAft>
              <a:buClr>
                <a:srgbClr val="3A3A3A"/>
              </a:buClr>
              <a:buSzPts val="2400"/>
              <a:buNone/>
            </a:pPr>
            <a:r>
              <a:rPr lang="en-US" b="1" dirty="0" smtClean="0">
                <a:solidFill>
                  <a:srgbClr val="3A3A3A"/>
                </a:solidFill>
                <a:highlight>
                  <a:srgbClr val="FFFFFF"/>
                </a:highlight>
                <a:latin typeface="Times New Roman"/>
                <a:ea typeface="Times New Roman"/>
                <a:cs typeface="Times New Roman"/>
                <a:sym typeface="Times New Roman"/>
              </a:rPr>
              <a:t>Medium </a:t>
            </a:r>
            <a:r>
              <a:rPr lang="en-US" b="1" dirty="0">
                <a:solidFill>
                  <a:srgbClr val="3A3A3A"/>
                </a:solidFill>
                <a:highlight>
                  <a:srgbClr val="FFFFFF"/>
                </a:highlight>
                <a:latin typeface="Times New Roman"/>
                <a:ea typeface="Times New Roman"/>
                <a:cs typeface="Times New Roman"/>
                <a:sym typeface="Times New Roman"/>
              </a:rPr>
              <a:t>scale embedded systems:</a:t>
            </a:r>
            <a:endParaRPr b="1" dirty="0">
              <a:solidFill>
                <a:srgbClr val="3A3A3A"/>
              </a:solidFill>
              <a:highlight>
                <a:srgbClr val="FFFFFF"/>
              </a:highlight>
              <a:latin typeface="Times New Roman"/>
              <a:ea typeface="Times New Roman"/>
              <a:cs typeface="Times New Roman"/>
              <a:sym typeface="Times New Roman"/>
            </a:endParaRPr>
          </a:p>
          <a:p>
            <a:pPr marL="1587500" lvl="1" indent="-381000" algn="l" rtl="0">
              <a:lnSpc>
                <a:spcPct val="115000"/>
              </a:lnSpc>
              <a:spcBef>
                <a:spcPts val="0"/>
              </a:spcBef>
              <a:spcAft>
                <a:spcPts val="0"/>
              </a:spcAft>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sym typeface="Times New Roman"/>
              </a:rPr>
              <a:t>This embedded system consists of </a:t>
            </a:r>
            <a:r>
              <a:rPr lang="en-US" sz="2800" b="1" dirty="0">
                <a:solidFill>
                  <a:srgbClr val="C00000"/>
                </a:solidFill>
                <a:highlight>
                  <a:srgbClr val="FFFFFF"/>
                </a:highlight>
                <a:latin typeface="Times New Roman"/>
                <a:ea typeface="Times New Roman"/>
                <a:cs typeface="Times New Roman"/>
                <a:sym typeface="Times New Roman"/>
              </a:rPr>
              <a:t>16/32 bit microprocessors</a:t>
            </a:r>
            <a:r>
              <a:rPr lang="en-US" sz="2800" dirty="0">
                <a:solidFill>
                  <a:srgbClr val="3A3A3A"/>
                </a:solidFill>
                <a:highlight>
                  <a:srgbClr val="FFFFFF"/>
                </a:highlight>
                <a:latin typeface="Times New Roman"/>
                <a:ea typeface="Times New Roman"/>
                <a:cs typeface="Times New Roman"/>
                <a:sym typeface="Times New Roman"/>
              </a:rPr>
              <a:t>. These are usually faster than “small scale systems” due to greater number of bits, that provide a higher speed</a:t>
            </a:r>
            <a:r>
              <a:rPr lang="en-US" sz="2800" dirty="0" smtClean="0">
                <a:solidFill>
                  <a:srgbClr val="3A3A3A"/>
                </a:solidFill>
                <a:highlight>
                  <a:srgbClr val="FFFFFF"/>
                </a:highlight>
                <a:latin typeface="Times New Roman"/>
                <a:ea typeface="Times New Roman"/>
                <a:cs typeface="Times New Roman"/>
                <a:sym typeface="Times New Roman"/>
              </a:rPr>
              <a:t>.</a:t>
            </a:r>
          </a:p>
          <a:p>
            <a:pPr marL="1587500" lvl="1" indent="-381000">
              <a:lnSpc>
                <a:spcPct val="115000"/>
              </a:lnSpc>
              <a:spcBef>
                <a:spcPts val="0"/>
              </a:spcBef>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rPr>
              <a:t>Integration of hardware and software is complex in these systems. </a:t>
            </a:r>
          </a:p>
          <a:p>
            <a:pPr marL="1587500" lvl="1" indent="-381000">
              <a:lnSpc>
                <a:spcPct val="115000"/>
              </a:lnSpc>
              <a:spcBef>
                <a:spcPts val="0"/>
              </a:spcBef>
              <a:buClr>
                <a:srgbClr val="3A3A3A"/>
              </a:buClr>
              <a:buSzPts val="2400"/>
              <a:buFont typeface="Noto Sans Symbols"/>
              <a:buChar char="⮚"/>
            </a:pPr>
            <a:r>
              <a:rPr lang="en-US" sz="2800" dirty="0" smtClean="0">
                <a:solidFill>
                  <a:schemeClr val="tx1"/>
                </a:solidFill>
                <a:highlight>
                  <a:srgbClr val="FFFFFF"/>
                </a:highlight>
                <a:latin typeface="Times New Roman"/>
                <a:ea typeface="Times New Roman"/>
                <a:cs typeface="Times New Roman"/>
              </a:rPr>
              <a:t>Java, C and C++</a:t>
            </a:r>
            <a:r>
              <a:rPr lang="en-US" sz="2800" dirty="0">
                <a:solidFill>
                  <a:schemeClr val="tx1"/>
                </a:solidFill>
                <a:highlight>
                  <a:srgbClr val="FFFFFF"/>
                </a:highlight>
                <a:latin typeface="Times New Roman"/>
                <a:ea typeface="Times New Roman"/>
                <a:cs typeface="Times New Roman"/>
              </a:rPr>
              <a:t> </a:t>
            </a:r>
            <a:r>
              <a:rPr lang="en-US" sz="2800" dirty="0">
                <a:solidFill>
                  <a:srgbClr val="3A3A3A"/>
                </a:solidFill>
                <a:highlight>
                  <a:srgbClr val="FFFFFF"/>
                </a:highlight>
                <a:latin typeface="Times New Roman"/>
                <a:ea typeface="Times New Roman"/>
                <a:cs typeface="Times New Roman"/>
              </a:rPr>
              <a:t>are the programming languages are used to develop medium scale embedded systems. </a:t>
            </a:r>
          </a:p>
          <a:p>
            <a:pPr marL="1587500" lvl="1" indent="-381000">
              <a:lnSpc>
                <a:spcPct val="115000"/>
              </a:lnSpc>
              <a:spcBef>
                <a:spcPts val="0"/>
              </a:spcBef>
              <a:buClr>
                <a:srgbClr val="3A3A3A"/>
              </a:buClr>
              <a:buSzPts val="2400"/>
              <a:buFont typeface="Noto Sans Symbols"/>
              <a:buChar char="⮚"/>
            </a:pPr>
            <a:r>
              <a:rPr lang="en-US" sz="2800" dirty="0">
                <a:solidFill>
                  <a:srgbClr val="3A3A3A"/>
                </a:solidFill>
                <a:highlight>
                  <a:srgbClr val="FFFFFF"/>
                </a:highlight>
                <a:latin typeface="Times New Roman"/>
                <a:ea typeface="Times New Roman"/>
                <a:cs typeface="Times New Roman"/>
              </a:rPr>
              <a:t>Different type of software tools like compiler, debugger, simulator </a:t>
            </a:r>
            <a:r>
              <a:rPr lang="en-US" sz="2800" dirty="0" err="1">
                <a:solidFill>
                  <a:srgbClr val="3A3A3A"/>
                </a:solidFill>
                <a:highlight>
                  <a:srgbClr val="FFFFFF"/>
                </a:highlight>
                <a:latin typeface="Times New Roman"/>
                <a:ea typeface="Times New Roman"/>
                <a:cs typeface="Times New Roman"/>
              </a:rPr>
              <a:t>etc</a:t>
            </a:r>
            <a:r>
              <a:rPr lang="en-US" sz="2800" dirty="0">
                <a:solidFill>
                  <a:srgbClr val="3A3A3A"/>
                </a:solidFill>
                <a:highlight>
                  <a:srgbClr val="FFFFFF"/>
                </a:highlight>
                <a:latin typeface="Times New Roman"/>
                <a:ea typeface="Times New Roman"/>
                <a:cs typeface="Times New Roman"/>
              </a:rPr>
              <a:t> are used to develop these type of systems.</a:t>
            </a:r>
            <a:endParaRPr sz="2800" dirty="0">
              <a:solidFill>
                <a:srgbClr val="3A3A3A"/>
              </a:solidFill>
              <a:highlight>
                <a:srgbClr val="FFFFFF"/>
              </a:highlight>
              <a:latin typeface="Times New Roman"/>
              <a:ea typeface="Times New Roman"/>
              <a:cs typeface="Times New Roman"/>
              <a:sym typeface="Times New Roman"/>
            </a:endParaRPr>
          </a:p>
          <a:p>
            <a:pPr marL="1587500" lvl="1" indent="-381000">
              <a:lnSpc>
                <a:spcPct val="115000"/>
              </a:lnSpc>
              <a:spcBef>
                <a:spcPts val="0"/>
              </a:spcBef>
              <a:buClr>
                <a:srgbClr val="3A3A3A"/>
              </a:buClr>
              <a:buSzPts val="2400"/>
              <a:buFont typeface="Noto Sans Symbols"/>
              <a:buChar char="⮚"/>
            </a:pPr>
            <a:endParaRPr sz="2800" dirty="0">
              <a:solidFill>
                <a:srgbClr val="3A3A3A"/>
              </a:solidFill>
              <a:highlight>
                <a:srgbClr val="FFFFFF"/>
              </a:highlight>
              <a:latin typeface="Times New Roman"/>
              <a:ea typeface="Times New Roman"/>
              <a:cs typeface="Times New Roman"/>
              <a:sym typeface="Times New Roman"/>
            </a:endParaRPr>
          </a:p>
          <a:p>
            <a:pPr marL="342900" lvl="0" indent="-228600" algn="l" rtl="0">
              <a:lnSpc>
                <a:spcPct val="90000"/>
              </a:lnSpc>
              <a:spcBef>
                <a:spcPts val="1000"/>
              </a:spcBef>
              <a:spcAft>
                <a:spcPts val="0"/>
              </a:spcAft>
              <a:buSzPts val="1800"/>
              <a:buFont typeface="Noto Sans Symbols"/>
              <a:buNone/>
            </a:pPr>
            <a:endParaRPr sz="2400" dirty="0"/>
          </a:p>
        </p:txBody>
      </p:sp>
      <p:sp>
        <p:nvSpPr>
          <p:cNvPr id="499" name="Google Shape;499;g1d0d05df702_1_10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A6F5B9E-7DFA-48A5-B491-607F51EBC34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00" name="Google Shape;500;g1d0d05df702_1_1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31</a:t>
            </a:fld>
            <a:endParaRPr sz="1200">
              <a:solidFill>
                <a:schemeClr val="dk1"/>
              </a:solidFill>
              <a:latin typeface="Times New Roman"/>
              <a:ea typeface="Times New Roman"/>
              <a:cs typeface="Times New Roman"/>
              <a:sym typeface="Times New Roman"/>
            </a:endParaRPr>
          </a:p>
        </p:txBody>
      </p:sp>
      <p:pic>
        <p:nvPicPr>
          <p:cNvPr id="501" name="Google Shape;501;g1d0d05df702_1_10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02" name="Google Shape;502;g1d0d05df702_1_10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d0d05df702_1_10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4" name="Google Shape;504;g1d0d05df702_1_10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05" name="Google Shape;505;g1d0d05df702_1_10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06" name="Google Shape;506;g1d0d05df702_1_10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07" name="Google Shape;507;g1d0d05df702_1_10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08" name="Google Shape;508;g1d0d05df702_1_10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509" name="Google Shape;509;g1d0d05df702_1_105"/>
          <p:cNvSpPr txBox="1"/>
          <p:nvPr/>
        </p:nvSpPr>
        <p:spPr>
          <a:xfrm>
            <a:off x="1755031" y="61625"/>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 Types of Embedded System</a:t>
            </a:r>
            <a:endParaRPr sz="4800" b="1" i="0" u="none" strike="noStrike" cap="none">
              <a:solidFill>
                <a:srgbClr val="C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2221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d0d05df702_1_125"/>
          <p:cNvSpPr txBox="1">
            <a:spLocks noGrp="1"/>
          </p:cNvSpPr>
          <p:nvPr>
            <p:ph type="body" idx="1"/>
          </p:nvPr>
        </p:nvSpPr>
        <p:spPr>
          <a:xfrm>
            <a:off x="307975" y="1064060"/>
            <a:ext cx="11565370" cy="4842000"/>
          </a:xfrm>
          <a:prstGeom prst="rect">
            <a:avLst/>
          </a:prstGeom>
          <a:noFill/>
          <a:ln>
            <a:noFill/>
          </a:ln>
        </p:spPr>
        <p:txBody>
          <a:bodyPr spcFirstLastPara="1" wrap="square" lIns="91425" tIns="45700" rIns="91425" bIns="45700" anchor="t" anchorCtr="0">
            <a:noAutofit/>
          </a:bodyPr>
          <a:lstStyle/>
          <a:p>
            <a:pPr marL="495300" lvl="0" indent="0" algn="l" rtl="0">
              <a:lnSpc>
                <a:spcPct val="115000"/>
              </a:lnSpc>
              <a:spcBef>
                <a:spcPts val="0"/>
              </a:spcBef>
              <a:spcAft>
                <a:spcPts val="0"/>
              </a:spcAft>
              <a:buClr>
                <a:srgbClr val="3A3A3A"/>
              </a:buClr>
              <a:buSzPts val="2400"/>
              <a:buNone/>
            </a:pPr>
            <a:r>
              <a:rPr lang="en-US" sz="2400" b="1" dirty="0">
                <a:solidFill>
                  <a:srgbClr val="3A3A3A"/>
                </a:solidFill>
                <a:highlight>
                  <a:srgbClr val="FFFFFF"/>
                </a:highlight>
                <a:latin typeface="Times New Roman"/>
                <a:ea typeface="Times New Roman"/>
                <a:cs typeface="Times New Roman"/>
                <a:sym typeface="Times New Roman"/>
              </a:rPr>
              <a:t>3. Sophisticated/Complex embedded systems:</a:t>
            </a:r>
            <a:endParaRPr sz="2400" b="1" dirty="0">
              <a:solidFill>
                <a:srgbClr val="3A3A3A"/>
              </a:solidFill>
              <a:highlight>
                <a:srgbClr val="FFFFFF"/>
              </a:highlight>
              <a:latin typeface="Times New Roman"/>
              <a:ea typeface="Times New Roman"/>
              <a:cs typeface="Times New Roman"/>
              <a:sym typeface="Times New Roman"/>
            </a:endParaRPr>
          </a:p>
          <a:p>
            <a:pPr marL="1587500" lvl="1" indent="-381000">
              <a:lnSpc>
                <a:spcPct val="115000"/>
              </a:lnSpc>
              <a:spcBef>
                <a:spcPts val="0"/>
              </a:spcBef>
              <a:buClr>
                <a:srgbClr val="3A3A3A"/>
              </a:buClr>
              <a:buSzPts val="2400"/>
              <a:buFont typeface="Times New Roman"/>
              <a:buChar char="○"/>
            </a:pPr>
            <a:r>
              <a:rPr lang="en-US" dirty="0"/>
              <a:t>Sophisticated or Complex Embedded Systems are designed using </a:t>
            </a:r>
            <a:r>
              <a:rPr lang="en-US" b="1" dirty="0">
                <a:solidFill>
                  <a:srgbClr val="C00000"/>
                </a:solidFill>
              </a:rPr>
              <a:t>multiple 32-bit or 64-bit micro-controller. </a:t>
            </a:r>
          </a:p>
          <a:p>
            <a:pPr marL="1587500" lvl="1" indent="-381000" algn="l" rtl="0">
              <a:lnSpc>
                <a:spcPct val="115000"/>
              </a:lnSpc>
              <a:spcBef>
                <a:spcPts val="0"/>
              </a:spcBef>
              <a:spcAft>
                <a:spcPts val="0"/>
              </a:spcAft>
              <a:buClr>
                <a:srgbClr val="3A3A3A"/>
              </a:buClr>
              <a:buSzPts val="2400"/>
              <a:buFont typeface="Times New Roman"/>
              <a:buChar char="○"/>
            </a:pPr>
            <a:r>
              <a:rPr lang="en-US" dirty="0" smtClean="0">
                <a:solidFill>
                  <a:srgbClr val="3A3A3A"/>
                </a:solidFill>
                <a:highlight>
                  <a:srgbClr val="FFFFFF"/>
                </a:highlight>
                <a:latin typeface="Times New Roman"/>
                <a:ea typeface="Times New Roman"/>
                <a:cs typeface="Times New Roman"/>
                <a:sym typeface="Times New Roman"/>
              </a:rPr>
              <a:t>Sophisticated </a:t>
            </a:r>
            <a:r>
              <a:rPr lang="en-US" dirty="0">
                <a:solidFill>
                  <a:srgbClr val="3A3A3A"/>
                </a:solidFill>
                <a:highlight>
                  <a:srgbClr val="FFFFFF"/>
                </a:highlight>
                <a:latin typeface="Times New Roman"/>
                <a:ea typeface="Times New Roman"/>
                <a:cs typeface="Times New Roman"/>
                <a:sym typeface="Times New Roman"/>
              </a:rPr>
              <a:t>embedded systems are made </a:t>
            </a:r>
            <a:r>
              <a:rPr lang="en-US" b="1" dirty="0">
                <a:solidFill>
                  <a:srgbClr val="3A3A3A"/>
                </a:solidFill>
                <a:highlight>
                  <a:srgbClr val="FFFFFF"/>
                </a:highlight>
                <a:latin typeface="Times New Roman"/>
                <a:ea typeface="Times New Roman"/>
                <a:cs typeface="Times New Roman"/>
                <a:sym typeface="Times New Roman"/>
              </a:rPr>
              <a:t>to execute complex functions. </a:t>
            </a:r>
            <a:endParaRPr lang="en-US" b="1" dirty="0" smtClean="0">
              <a:solidFill>
                <a:srgbClr val="3A3A3A"/>
              </a:solidFill>
              <a:highlight>
                <a:srgbClr val="FFFFFF"/>
              </a:highlight>
              <a:latin typeface="Times New Roman"/>
              <a:ea typeface="Times New Roman"/>
              <a:cs typeface="Times New Roman"/>
              <a:sym typeface="Times New Roman"/>
            </a:endParaRPr>
          </a:p>
          <a:p>
            <a:pPr marL="1587500" lvl="1" indent="-381000" algn="l" rtl="0">
              <a:lnSpc>
                <a:spcPct val="115000"/>
              </a:lnSpc>
              <a:spcBef>
                <a:spcPts val="0"/>
              </a:spcBef>
              <a:spcAft>
                <a:spcPts val="0"/>
              </a:spcAft>
              <a:buClr>
                <a:srgbClr val="3A3A3A"/>
              </a:buClr>
              <a:buSzPts val="2400"/>
              <a:buFont typeface="Times New Roman"/>
              <a:buChar char="○"/>
            </a:pPr>
            <a:r>
              <a:rPr lang="en-US" dirty="0" smtClean="0">
                <a:solidFill>
                  <a:srgbClr val="3A3A3A"/>
                </a:solidFill>
                <a:highlight>
                  <a:srgbClr val="FFFFFF"/>
                </a:highlight>
                <a:latin typeface="Times New Roman"/>
                <a:ea typeface="Times New Roman"/>
                <a:cs typeface="Times New Roman"/>
                <a:sym typeface="Times New Roman"/>
              </a:rPr>
              <a:t>The </a:t>
            </a:r>
            <a:r>
              <a:rPr lang="en-US" dirty="0">
                <a:solidFill>
                  <a:srgbClr val="3A3A3A"/>
                </a:solidFill>
                <a:highlight>
                  <a:srgbClr val="FFFFFF"/>
                </a:highlight>
                <a:latin typeface="Times New Roman"/>
                <a:ea typeface="Times New Roman"/>
                <a:cs typeface="Times New Roman"/>
                <a:sym typeface="Times New Roman"/>
              </a:rPr>
              <a:t>system has </a:t>
            </a:r>
            <a:r>
              <a:rPr lang="en-US" b="1" dirty="0">
                <a:solidFill>
                  <a:srgbClr val="3A3A3A"/>
                </a:solidFill>
                <a:highlight>
                  <a:srgbClr val="FFFFFF"/>
                </a:highlight>
                <a:latin typeface="Times New Roman"/>
                <a:ea typeface="Times New Roman"/>
                <a:cs typeface="Times New Roman"/>
                <a:sym typeface="Times New Roman"/>
              </a:rPr>
              <a:t>both complex hardware and software. </a:t>
            </a:r>
            <a:endParaRPr lang="en-US" b="1" dirty="0" smtClean="0">
              <a:solidFill>
                <a:srgbClr val="3A3A3A"/>
              </a:solidFill>
              <a:highlight>
                <a:srgbClr val="FFFFFF"/>
              </a:highlight>
              <a:latin typeface="Times New Roman"/>
              <a:ea typeface="Times New Roman"/>
              <a:cs typeface="Times New Roman"/>
              <a:sym typeface="Times New Roman"/>
            </a:endParaRPr>
          </a:p>
          <a:p>
            <a:pPr marL="1587500" lvl="1" indent="-381000">
              <a:lnSpc>
                <a:spcPct val="115000"/>
              </a:lnSpc>
              <a:spcBef>
                <a:spcPts val="0"/>
              </a:spcBef>
              <a:buClr>
                <a:srgbClr val="3A3A3A"/>
              </a:buClr>
              <a:buSzPts val="2400"/>
              <a:buFont typeface="Times New Roman"/>
              <a:buChar char="○"/>
            </a:pPr>
            <a:r>
              <a:rPr lang="en-US" dirty="0" smtClean="0"/>
              <a:t>These </a:t>
            </a:r>
            <a:r>
              <a:rPr lang="en-US" dirty="0"/>
              <a:t>systems are developed to perform large scale complex functions. </a:t>
            </a:r>
            <a:endParaRPr lang="en-US" dirty="0" smtClean="0"/>
          </a:p>
          <a:p>
            <a:pPr marL="1587500" lvl="1" indent="-381000">
              <a:lnSpc>
                <a:spcPct val="115000"/>
              </a:lnSpc>
              <a:spcBef>
                <a:spcPts val="0"/>
              </a:spcBef>
              <a:buClr>
                <a:srgbClr val="3A3A3A"/>
              </a:buClr>
              <a:buSzPts val="2400"/>
              <a:buFont typeface="Times New Roman"/>
              <a:buChar char="○"/>
            </a:pPr>
            <a:r>
              <a:rPr lang="en-US" dirty="0" smtClean="0"/>
              <a:t>These </a:t>
            </a:r>
            <a:r>
              <a:rPr lang="en-US" dirty="0"/>
              <a:t>systems have high hardware and software complexities. </a:t>
            </a:r>
            <a:endParaRPr lang="en-US" dirty="0" smtClean="0"/>
          </a:p>
          <a:p>
            <a:pPr marL="1587500" lvl="1" indent="-381000">
              <a:lnSpc>
                <a:spcPct val="115000"/>
              </a:lnSpc>
              <a:spcBef>
                <a:spcPts val="0"/>
              </a:spcBef>
              <a:buClr>
                <a:srgbClr val="3A3A3A"/>
              </a:buClr>
              <a:buSzPts val="2400"/>
              <a:buFont typeface="Times New Roman"/>
              <a:buChar char="○"/>
            </a:pPr>
            <a:r>
              <a:rPr lang="en-US" dirty="0" smtClean="0"/>
              <a:t>We </a:t>
            </a:r>
            <a:r>
              <a:rPr lang="en-US" dirty="0"/>
              <a:t>use both hardware and software components to design final systems or hardware products</a:t>
            </a:r>
            <a:r>
              <a:rPr lang="en-US" dirty="0" smtClean="0"/>
              <a:t>.</a:t>
            </a:r>
          </a:p>
          <a:p>
            <a:pPr marL="1587500" lvl="1" indent="-381000">
              <a:lnSpc>
                <a:spcPct val="115000"/>
              </a:lnSpc>
              <a:spcBef>
                <a:spcPts val="0"/>
              </a:spcBef>
              <a:buClr>
                <a:srgbClr val="3A3A3A"/>
              </a:buClr>
              <a:buSzPts val="2400"/>
              <a:buFont typeface="Times New Roman"/>
              <a:buChar char="○"/>
            </a:pPr>
            <a:endParaRPr b="1" dirty="0">
              <a:solidFill>
                <a:srgbClr val="3A3A3A"/>
              </a:solidFill>
              <a:highlight>
                <a:srgbClr val="FFFFFF"/>
              </a:highlight>
              <a:latin typeface="Times New Roman"/>
              <a:ea typeface="Times New Roman"/>
              <a:cs typeface="Times New Roman"/>
              <a:sym typeface="Times New Roman"/>
            </a:endParaRPr>
          </a:p>
          <a:p>
            <a:pPr marL="1206500" lvl="1" indent="0" algn="l" rtl="0">
              <a:lnSpc>
                <a:spcPct val="115000"/>
              </a:lnSpc>
              <a:spcBef>
                <a:spcPts val="0"/>
              </a:spcBef>
              <a:spcAft>
                <a:spcPts val="0"/>
              </a:spcAft>
              <a:buClr>
                <a:srgbClr val="3A3A3A"/>
              </a:buClr>
              <a:buSzPts val="2400"/>
              <a:buNone/>
            </a:pPr>
            <a:r>
              <a:rPr lang="en-US" b="1" dirty="0" smtClean="0">
                <a:solidFill>
                  <a:srgbClr val="C00000"/>
                </a:solidFill>
                <a:highlight>
                  <a:srgbClr val="FFFFFF"/>
                </a:highlight>
                <a:latin typeface="Times New Roman"/>
                <a:ea typeface="Times New Roman"/>
                <a:cs typeface="Times New Roman"/>
                <a:sym typeface="Times New Roman"/>
              </a:rPr>
              <a:t>Examples: </a:t>
            </a:r>
            <a:r>
              <a:rPr lang="en-US" b="1" dirty="0" smtClean="0">
                <a:solidFill>
                  <a:schemeClr val="tx1"/>
                </a:solidFill>
                <a:highlight>
                  <a:srgbClr val="FFFFFF"/>
                </a:highlight>
                <a:latin typeface="Times New Roman"/>
                <a:ea typeface="Times New Roman"/>
                <a:cs typeface="Times New Roman"/>
                <a:sym typeface="Times New Roman"/>
              </a:rPr>
              <a:t>Network </a:t>
            </a:r>
            <a:r>
              <a:rPr lang="en-US" b="1" dirty="0">
                <a:solidFill>
                  <a:schemeClr val="tx1"/>
                </a:solidFill>
                <a:highlight>
                  <a:srgbClr val="FFFFFF"/>
                </a:highlight>
                <a:latin typeface="Times New Roman"/>
                <a:ea typeface="Times New Roman"/>
                <a:cs typeface="Times New Roman"/>
                <a:sym typeface="Times New Roman"/>
              </a:rPr>
              <a:t>router, embedded web server</a:t>
            </a:r>
            <a:endParaRPr b="1" dirty="0">
              <a:solidFill>
                <a:schemeClr val="tx1"/>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17" name="Google Shape;517;g1d0d05df702_1_12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261CD66-6A5D-4661-B856-7D473CA9A90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18" name="Google Shape;518;g1d0d05df702_1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32</a:t>
            </a:fld>
            <a:endParaRPr sz="1200">
              <a:solidFill>
                <a:schemeClr val="dk1"/>
              </a:solidFill>
              <a:latin typeface="Times New Roman"/>
              <a:ea typeface="Times New Roman"/>
              <a:cs typeface="Times New Roman"/>
              <a:sym typeface="Times New Roman"/>
            </a:endParaRPr>
          </a:p>
        </p:txBody>
      </p:sp>
      <p:pic>
        <p:nvPicPr>
          <p:cNvPr id="519" name="Google Shape;519;g1d0d05df702_1_12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20" name="Google Shape;520;g1d0d05df702_1_12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21" name="Google Shape;521;g1d0d05df702_1_12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22" name="Google Shape;522;g1d0d05df702_1_12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23" name="Google Shape;523;g1d0d05df702_1_12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24" name="Google Shape;524;g1d0d05df702_1_12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25" name="Google Shape;525;g1d0d05df702_1_12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26" name="Google Shape;526;g1d0d05df702_1_12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27" name="Google Shape;527;g1d0d05df702_1_125"/>
          <p:cNvSpPr txBox="1"/>
          <p:nvPr/>
        </p:nvSpPr>
        <p:spPr>
          <a:xfrm>
            <a:off x="1336799" y="75293"/>
            <a:ext cx="10692687"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C00000"/>
                </a:solidFill>
                <a:latin typeface="Times New Roman"/>
                <a:ea typeface="Times New Roman"/>
                <a:cs typeface="Times New Roman"/>
                <a:sym typeface="Times New Roman"/>
              </a:rPr>
              <a:t> Types of Embedded System                          </a:t>
            </a:r>
            <a:r>
              <a:rPr lang="en-US" sz="3600" b="1" i="0" u="none" strike="noStrike" cap="none">
                <a:solidFill>
                  <a:srgbClr val="C00000"/>
                </a:solidFill>
                <a:latin typeface="Times New Roman"/>
                <a:ea typeface="Times New Roman"/>
                <a:cs typeface="Times New Roman"/>
                <a:sym typeface="Times New Roman"/>
              </a:rPr>
              <a:t>cont-</a:t>
            </a:r>
            <a:endParaRPr sz="36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d0d05df702_1_125"/>
          <p:cNvSpPr txBox="1">
            <a:spLocks noGrp="1"/>
          </p:cNvSpPr>
          <p:nvPr>
            <p:ph type="body" idx="1"/>
          </p:nvPr>
        </p:nvSpPr>
        <p:spPr>
          <a:xfrm>
            <a:off x="307975" y="1064060"/>
            <a:ext cx="11565370" cy="4842000"/>
          </a:xfrm>
          <a:prstGeom prst="rect">
            <a:avLst/>
          </a:prstGeom>
          <a:noFill/>
          <a:ln>
            <a:noFill/>
          </a:ln>
        </p:spPr>
        <p:txBody>
          <a:bodyPr spcFirstLastPara="1" wrap="square" lIns="91425" tIns="45700" rIns="91425" bIns="45700" anchor="t" anchorCtr="0">
            <a:noAutofit/>
          </a:bodyPr>
          <a:lstStyle/>
          <a:p>
            <a:pPr marL="495300" lvl="0" indent="0" algn="l" rtl="0">
              <a:lnSpc>
                <a:spcPct val="115000"/>
              </a:lnSpc>
              <a:spcBef>
                <a:spcPts val="0"/>
              </a:spcBef>
              <a:spcAft>
                <a:spcPts val="0"/>
              </a:spcAft>
              <a:buClr>
                <a:srgbClr val="3A3A3A"/>
              </a:buClr>
              <a:buSzPts val="2400"/>
              <a:buNone/>
            </a:pPr>
            <a:r>
              <a:rPr lang="en-US" sz="2400" b="1" dirty="0" smtClean="0">
                <a:solidFill>
                  <a:srgbClr val="3A3A3A"/>
                </a:solidFill>
                <a:highlight>
                  <a:srgbClr val="FFFFFF"/>
                </a:highlight>
                <a:latin typeface="Times New Roman"/>
                <a:ea typeface="Times New Roman"/>
                <a:cs typeface="Times New Roman"/>
                <a:sym typeface="Times New Roman"/>
              </a:rPr>
              <a:t>4</a:t>
            </a:r>
            <a:r>
              <a:rPr lang="en-US" sz="2400" b="1" dirty="0">
                <a:solidFill>
                  <a:srgbClr val="3A3A3A"/>
                </a:solidFill>
                <a:highlight>
                  <a:srgbClr val="FFFFFF"/>
                </a:highlight>
                <a:latin typeface="Times New Roman"/>
                <a:ea typeface="Times New Roman"/>
                <a:cs typeface="Times New Roman"/>
                <a:sym typeface="Times New Roman"/>
              </a:rPr>
              <a:t>. Ready made Embedded systems:</a:t>
            </a:r>
            <a:endParaRPr sz="2400" b="1" dirty="0">
              <a:solidFill>
                <a:srgbClr val="3A3A3A"/>
              </a:solidFill>
              <a:highlight>
                <a:srgbClr val="FFFFFF"/>
              </a:highlight>
              <a:latin typeface="Times New Roman"/>
              <a:ea typeface="Times New Roman"/>
              <a:cs typeface="Times New Roman"/>
              <a:sym typeface="Times New Roman"/>
            </a:endParaRPr>
          </a:p>
          <a:p>
            <a:pPr marL="1587500" lvl="1" indent="-381000" algn="l" rtl="0">
              <a:lnSpc>
                <a:spcPct val="115000"/>
              </a:lnSpc>
              <a:spcBef>
                <a:spcPts val="0"/>
              </a:spcBef>
              <a:spcAft>
                <a:spcPts val="0"/>
              </a:spcAft>
              <a:buClr>
                <a:srgbClr val="3A3A3A"/>
              </a:buClr>
              <a:buSzPts val="2400"/>
              <a:buFont typeface="Times New Roman"/>
              <a:buChar char="○"/>
            </a:pPr>
            <a:r>
              <a:rPr lang="en-US" dirty="0">
                <a:solidFill>
                  <a:srgbClr val="3A3A3A"/>
                </a:solidFill>
                <a:highlight>
                  <a:srgbClr val="FFFFFF"/>
                </a:highlight>
                <a:latin typeface="Times New Roman"/>
                <a:ea typeface="Times New Roman"/>
                <a:cs typeface="Times New Roman"/>
                <a:sym typeface="Times New Roman"/>
              </a:rPr>
              <a:t>Depending on the task complexity and requirements, developers can develop systems using already made boards, this will decrease development time and increase productivity</a:t>
            </a:r>
            <a:endParaRPr dirty="0">
              <a:solidFill>
                <a:srgbClr val="3A3A3A"/>
              </a:solidFill>
              <a:highlight>
                <a:srgbClr val="FFFFFF"/>
              </a:highlight>
              <a:latin typeface="Times New Roman"/>
              <a:ea typeface="Times New Roman"/>
              <a:cs typeface="Times New Roman"/>
              <a:sym typeface="Times New Roman"/>
            </a:endParaRPr>
          </a:p>
          <a:p>
            <a:pPr marL="0" lvl="0" indent="0" algn="l" rtl="0">
              <a:lnSpc>
                <a:spcPct val="115000"/>
              </a:lnSpc>
              <a:spcBef>
                <a:spcPts val="3600"/>
              </a:spcBef>
              <a:spcAft>
                <a:spcPts val="0"/>
              </a:spcAft>
              <a:buSzPts val="1800"/>
              <a:buNone/>
            </a:pPr>
            <a:r>
              <a:rPr lang="en-US" sz="2400" dirty="0">
                <a:solidFill>
                  <a:srgbClr val="0000FF"/>
                </a:solidFill>
                <a:highlight>
                  <a:srgbClr val="FFFFFF"/>
                </a:highlight>
                <a:latin typeface="Times New Roman"/>
                <a:ea typeface="Times New Roman"/>
                <a:cs typeface="Times New Roman"/>
                <a:sym typeface="Times New Roman"/>
              </a:rPr>
              <a:t>          Examples of boards include: </a:t>
            </a:r>
            <a:r>
              <a:rPr lang="en-US" sz="2400" b="1" dirty="0" err="1">
                <a:solidFill>
                  <a:srgbClr val="0000FF"/>
                </a:solidFill>
                <a:highlight>
                  <a:srgbClr val="FFFFFF"/>
                </a:highlight>
                <a:latin typeface="Times New Roman"/>
                <a:ea typeface="Times New Roman"/>
                <a:cs typeface="Times New Roman"/>
                <a:sym typeface="Times New Roman"/>
              </a:rPr>
              <a:t>Beaglebone</a:t>
            </a:r>
            <a:r>
              <a:rPr lang="en-US" sz="2400" b="1" dirty="0">
                <a:solidFill>
                  <a:srgbClr val="0000FF"/>
                </a:solidFill>
                <a:highlight>
                  <a:srgbClr val="FFFFFF"/>
                </a:highlight>
                <a:latin typeface="Times New Roman"/>
                <a:ea typeface="Times New Roman"/>
                <a:cs typeface="Times New Roman"/>
                <a:sym typeface="Times New Roman"/>
              </a:rPr>
              <a:t>, Banana Pi, Intel Galileo, Raspberry Pie,   Arduino Board</a:t>
            </a:r>
            <a:endParaRPr sz="2400" b="1" dirty="0">
              <a:solidFill>
                <a:srgbClr val="0000FF"/>
              </a:solidFill>
              <a:highlight>
                <a:srgbClr val="FFFFFF"/>
              </a:highlight>
              <a:latin typeface="Times New Roman"/>
              <a:ea typeface="Times New Roman"/>
              <a:cs typeface="Times New Roman"/>
              <a:sym typeface="Times New Roman"/>
            </a:endParaRPr>
          </a:p>
          <a:p>
            <a:pPr marL="1587500" lvl="1" indent="-228600" algn="l" rtl="0">
              <a:lnSpc>
                <a:spcPct val="115000"/>
              </a:lnSpc>
              <a:spcBef>
                <a:spcPts val="1900"/>
              </a:spcBef>
              <a:spcAft>
                <a:spcPts val="0"/>
              </a:spcAft>
              <a:buClr>
                <a:srgbClr val="3A3A3A"/>
              </a:buClr>
              <a:buSzPts val="1300"/>
              <a:buFont typeface="Times New Roman"/>
              <a:buNone/>
            </a:pPr>
            <a:endParaRPr dirty="0">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17" name="Google Shape;517;g1d0d05df702_1_125"/>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79C872-A9B0-471C-A863-2A3CFE610842}"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18" name="Google Shape;518;g1d0d05df702_1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33</a:t>
            </a:fld>
            <a:endParaRPr sz="1200">
              <a:solidFill>
                <a:schemeClr val="dk1"/>
              </a:solidFill>
              <a:latin typeface="Times New Roman"/>
              <a:ea typeface="Times New Roman"/>
              <a:cs typeface="Times New Roman"/>
              <a:sym typeface="Times New Roman"/>
            </a:endParaRPr>
          </a:p>
        </p:txBody>
      </p:sp>
      <p:pic>
        <p:nvPicPr>
          <p:cNvPr id="519" name="Google Shape;519;g1d0d05df702_1_12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20" name="Google Shape;520;g1d0d05df702_1_125"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21" name="Google Shape;521;g1d0d05df702_1_125"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22" name="Google Shape;522;g1d0d05df702_1_12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23" name="Google Shape;523;g1d0d05df702_1_12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24" name="Google Shape;524;g1d0d05df702_1_12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25" name="Google Shape;525;g1d0d05df702_1_12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26" name="Google Shape;526;g1d0d05df702_1_125"/>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27" name="Google Shape;527;g1d0d05df702_1_125"/>
          <p:cNvSpPr txBox="1"/>
          <p:nvPr/>
        </p:nvSpPr>
        <p:spPr>
          <a:xfrm>
            <a:off x="1336799" y="75293"/>
            <a:ext cx="10692687"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C00000"/>
                </a:solidFill>
                <a:latin typeface="Times New Roman"/>
                <a:ea typeface="Times New Roman"/>
                <a:cs typeface="Times New Roman"/>
                <a:sym typeface="Times New Roman"/>
              </a:rPr>
              <a:t> Types of Embedded System                          </a:t>
            </a:r>
            <a:r>
              <a:rPr lang="en-US" sz="3600" b="1" i="0" u="none" strike="noStrike" cap="none">
                <a:solidFill>
                  <a:srgbClr val="C00000"/>
                </a:solidFill>
                <a:latin typeface="Times New Roman"/>
                <a:ea typeface="Times New Roman"/>
                <a:cs typeface="Times New Roman"/>
                <a:sym typeface="Times New Roman"/>
              </a:rPr>
              <a:t>cont-</a:t>
            </a:r>
            <a:endParaRPr sz="3600" b="1" i="0" u="none" strike="noStrike" cap="none">
              <a:solidFill>
                <a:srgbClr val="C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73482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1d0d05df702_1_143"/>
          <p:cNvSpPr txBox="1">
            <a:spLocks noGrp="1"/>
          </p:cNvSpPr>
          <p:nvPr>
            <p:ph type="body" idx="1"/>
          </p:nvPr>
        </p:nvSpPr>
        <p:spPr>
          <a:xfrm>
            <a:off x="830275" y="884505"/>
            <a:ext cx="10906800" cy="5485800"/>
          </a:xfrm>
          <a:prstGeom prst="rect">
            <a:avLst/>
          </a:prstGeom>
          <a:noFill/>
          <a:ln>
            <a:noFill/>
          </a:ln>
        </p:spPr>
        <p:txBody>
          <a:bodyPr spcFirstLastPara="1" wrap="square" lIns="91425" tIns="45700" rIns="91425" bIns="45700" anchor="t" anchorCtr="0">
            <a:noAutofit/>
          </a:bodyPr>
          <a:lstStyle/>
          <a:p>
            <a:pPr marL="1587500" lvl="1" indent="-228600" algn="l" rtl="0">
              <a:lnSpc>
                <a:spcPct val="115000"/>
              </a:lnSpc>
              <a:spcBef>
                <a:spcPts val="0"/>
              </a:spcBef>
              <a:spcAft>
                <a:spcPts val="0"/>
              </a:spcAft>
              <a:buClr>
                <a:srgbClr val="3A3A3A"/>
              </a:buClr>
              <a:buSzPts val="2400"/>
              <a:buFont typeface="Times New Roman"/>
              <a:buNone/>
            </a:pPr>
            <a:endParaRPr b="1">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535" name="Google Shape;535;g1d0d05df702_1_14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EA3CBBA-047B-487F-9BCD-A35BFBFEAA83}"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36" name="Google Shape;536;g1d0d05df702_1_1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34</a:t>
            </a:fld>
            <a:endParaRPr sz="1200">
              <a:solidFill>
                <a:schemeClr val="dk1"/>
              </a:solidFill>
              <a:latin typeface="Times New Roman"/>
              <a:ea typeface="Times New Roman"/>
              <a:cs typeface="Times New Roman"/>
              <a:sym typeface="Times New Roman"/>
            </a:endParaRPr>
          </a:p>
        </p:txBody>
      </p:sp>
      <p:pic>
        <p:nvPicPr>
          <p:cNvPr id="537" name="Google Shape;537;g1d0d05df702_1_14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38" name="Google Shape;538;g1d0d05df702_1_14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1d0d05df702_1_14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0" name="Google Shape;540;g1d0d05df702_1_14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41" name="Google Shape;541;g1d0d05df702_1_14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42" name="Google Shape;542;g1d0d05df702_1_14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43" name="Google Shape;543;g1d0d05df702_1_14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44" name="Google Shape;544;g1d0d05df702_1_14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545" name="Google Shape;545;g1d0d05df702_1_143"/>
          <p:cNvSpPr txBox="1"/>
          <p:nvPr/>
        </p:nvSpPr>
        <p:spPr>
          <a:xfrm>
            <a:off x="1252436" y="18874"/>
            <a:ext cx="10101363"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C00000"/>
                </a:solidFill>
                <a:latin typeface="Times New Roman"/>
                <a:ea typeface="Times New Roman"/>
                <a:cs typeface="Times New Roman"/>
                <a:sym typeface="Times New Roman"/>
              </a:rPr>
              <a:t> </a:t>
            </a:r>
            <a:r>
              <a:rPr lang="en-US" sz="44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a:solidFill>
                  <a:srgbClr val="C00000"/>
                </a:solidFill>
                <a:latin typeface="Times New Roman"/>
                <a:ea typeface="Times New Roman"/>
                <a:cs typeface="Times New Roman"/>
                <a:sym typeface="Times New Roman"/>
              </a:rPr>
              <a:t>of Embedded System</a:t>
            </a:r>
            <a:endParaRPr sz="4400" b="1" i="0" u="none" strike="noStrike" cap="none">
              <a:solidFill>
                <a:srgbClr val="C00000"/>
              </a:solidFill>
              <a:latin typeface="Times New Roman"/>
              <a:ea typeface="Times New Roman"/>
              <a:cs typeface="Times New Roman"/>
              <a:sym typeface="Times New Roman"/>
            </a:endParaRPr>
          </a:p>
        </p:txBody>
      </p:sp>
      <p:pic>
        <p:nvPicPr>
          <p:cNvPr id="546" name="Google Shape;546;g1d0d05df702_1_143"/>
          <p:cNvPicPr preferRelativeResize="0"/>
          <p:nvPr/>
        </p:nvPicPr>
        <p:blipFill rotWithShape="1">
          <a:blip r:embed="rId4">
            <a:alphaModFix/>
          </a:blip>
          <a:srcRect/>
          <a:stretch/>
        </p:blipFill>
        <p:spPr>
          <a:xfrm>
            <a:off x="5108457" y="1168759"/>
            <a:ext cx="6810375" cy="4943279"/>
          </a:xfrm>
          <a:prstGeom prst="rect">
            <a:avLst/>
          </a:prstGeom>
          <a:noFill/>
          <a:ln>
            <a:noFill/>
          </a:ln>
        </p:spPr>
      </p:pic>
      <p:pic>
        <p:nvPicPr>
          <p:cNvPr id="547" name="Google Shape;547;g1d0d05df702_1_143"/>
          <p:cNvPicPr preferRelativeResize="0"/>
          <p:nvPr/>
        </p:nvPicPr>
        <p:blipFill rotWithShape="1">
          <a:blip r:embed="rId5">
            <a:alphaModFix/>
          </a:blip>
          <a:srcRect/>
          <a:stretch/>
        </p:blipFill>
        <p:spPr>
          <a:xfrm>
            <a:off x="3505200" y="5913129"/>
            <a:ext cx="4400550" cy="295275"/>
          </a:xfrm>
          <a:prstGeom prst="rect">
            <a:avLst/>
          </a:prstGeom>
          <a:noFill/>
          <a:ln>
            <a:noFill/>
          </a:ln>
        </p:spPr>
      </p:pic>
      <p:sp>
        <p:nvSpPr>
          <p:cNvPr id="2" name="TextBox 1"/>
          <p:cNvSpPr txBox="1"/>
          <p:nvPr/>
        </p:nvSpPr>
        <p:spPr>
          <a:xfrm>
            <a:off x="1226984" y="1723034"/>
            <a:ext cx="3275463" cy="3539430"/>
          </a:xfrm>
          <a:prstGeom prst="rect">
            <a:avLst/>
          </a:prstGeom>
          <a:noFill/>
        </p:spPr>
        <p:txBody>
          <a:bodyPr wrap="square" rtlCol="0">
            <a:spAutoFit/>
          </a:bodyPr>
          <a:lstStyle/>
          <a:p>
            <a:pPr algn="just"/>
            <a:r>
              <a:rPr lang="en-US" sz="3200" dirty="0" smtClean="0"/>
              <a:t>An </a:t>
            </a:r>
            <a:r>
              <a:rPr lang="en-US" sz="3200" dirty="0"/>
              <a:t>embedded system as a Microcontroller based, software driven, reliable, real-time control system.</a:t>
            </a:r>
          </a:p>
        </p:txBody>
      </p:sp>
      <p:cxnSp>
        <p:nvCxnSpPr>
          <p:cNvPr id="4" name="Straight Connector 3"/>
          <p:cNvCxnSpPr/>
          <p:nvPr/>
        </p:nvCxnSpPr>
        <p:spPr>
          <a:xfrm>
            <a:off x="4911738" y="1021110"/>
            <a:ext cx="83343" cy="489201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d0d05df702_1_163"/>
          <p:cNvSpPr txBox="1">
            <a:spLocks noGrp="1"/>
          </p:cNvSpPr>
          <p:nvPr>
            <p:ph type="body" idx="1"/>
          </p:nvPr>
        </p:nvSpPr>
        <p:spPr>
          <a:xfrm>
            <a:off x="826435" y="1316695"/>
            <a:ext cx="11499598" cy="5485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0"/>
              </a:spcBef>
              <a:spcAft>
                <a:spcPts val="0"/>
              </a:spcAft>
              <a:buClr>
                <a:srgbClr val="222222"/>
              </a:buClr>
              <a:buSzPts val="1800"/>
              <a:buNone/>
            </a:pPr>
            <a:r>
              <a:rPr lang="en-US" dirty="0" smtClean="0">
                <a:solidFill>
                  <a:srgbClr val="222222"/>
                </a:solidFill>
                <a:highlight>
                  <a:srgbClr val="FFFFFF"/>
                </a:highlight>
                <a:latin typeface="Times New Roman"/>
                <a:ea typeface="Times New Roman"/>
                <a:cs typeface="Times New Roman"/>
                <a:sym typeface="Times New Roman"/>
              </a:rPr>
              <a:t>1</a:t>
            </a:r>
            <a:r>
              <a:rPr lang="en-US" sz="3200" dirty="0" smtClean="0">
                <a:solidFill>
                  <a:srgbClr val="222222"/>
                </a:solidFill>
                <a:highlight>
                  <a:srgbClr val="FFFFFF"/>
                </a:highlight>
                <a:latin typeface="Times New Roman"/>
                <a:ea typeface="Times New Roman"/>
                <a:cs typeface="Times New Roman"/>
                <a:sym typeface="Times New Roman"/>
              </a:rPr>
              <a:t>. Requires </a:t>
            </a:r>
            <a:r>
              <a:rPr lang="en-US" sz="3200" b="1" dirty="0">
                <a:solidFill>
                  <a:srgbClr val="FF0000"/>
                </a:solidFill>
                <a:highlight>
                  <a:srgbClr val="FFFFFF"/>
                </a:highlight>
                <a:latin typeface="Times New Roman"/>
                <a:ea typeface="Times New Roman"/>
                <a:cs typeface="Times New Roman"/>
                <a:sym typeface="Times New Roman"/>
              </a:rPr>
              <a:t>real time </a:t>
            </a:r>
            <a:r>
              <a:rPr lang="en-US" sz="3200" b="1" dirty="0" smtClean="0">
                <a:solidFill>
                  <a:srgbClr val="FF0000"/>
                </a:solidFill>
                <a:highlight>
                  <a:srgbClr val="FFFFFF"/>
                </a:highlight>
                <a:latin typeface="Times New Roman"/>
                <a:ea typeface="Times New Roman"/>
                <a:cs typeface="Times New Roman"/>
                <a:sym typeface="Times New Roman"/>
              </a:rPr>
              <a:t>performance</a:t>
            </a:r>
          </a:p>
          <a:p>
            <a:pPr>
              <a:lnSpc>
                <a:spcPct val="115000"/>
              </a:lnSpc>
              <a:spcBef>
                <a:spcPts val="0"/>
              </a:spcBef>
              <a:buClr>
                <a:srgbClr val="222222"/>
              </a:buClr>
            </a:pPr>
            <a:r>
              <a:rPr lang="en-US" dirty="0" smtClean="0">
                <a:solidFill>
                  <a:srgbClr val="002060"/>
                </a:solidFill>
                <a:highlight>
                  <a:srgbClr val="FFFFFF"/>
                </a:highlight>
                <a:latin typeface="Times New Roman"/>
                <a:ea typeface="Times New Roman"/>
                <a:cs typeface="Times New Roman"/>
                <a:sym typeface="Times New Roman"/>
              </a:rPr>
              <a:t>Ex; In a process control system, the constraint can be “If temperature exceeds 40degree centigrade, open the valve within 10 milliseconds”</a:t>
            </a:r>
            <a:endParaRPr dirty="0">
              <a:solidFill>
                <a:srgbClr val="00206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3200" dirty="0" smtClean="0">
                <a:solidFill>
                  <a:srgbClr val="222222"/>
                </a:solidFill>
                <a:highlight>
                  <a:srgbClr val="FFFFFF"/>
                </a:highlight>
                <a:latin typeface="Times New Roman"/>
                <a:ea typeface="Times New Roman"/>
                <a:cs typeface="Times New Roman"/>
                <a:sym typeface="Times New Roman"/>
              </a:rPr>
              <a:t>2. It </a:t>
            </a:r>
            <a:r>
              <a:rPr lang="en-US" sz="3200" dirty="0">
                <a:solidFill>
                  <a:srgbClr val="222222"/>
                </a:solidFill>
                <a:highlight>
                  <a:srgbClr val="FFFFFF"/>
                </a:highlight>
                <a:latin typeface="Times New Roman"/>
                <a:ea typeface="Times New Roman"/>
                <a:cs typeface="Times New Roman"/>
                <a:sym typeface="Times New Roman"/>
              </a:rPr>
              <a:t>should have </a:t>
            </a:r>
            <a:r>
              <a:rPr lang="en-US" sz="3200" b="1" dirty="0">
                <a:solidFill>
                  <a:srgbClr val="FF0000"/>
                </a:solidFill>
                <a:highlight>
                  <a:srgbClr val="FFFFFF"/>
                </a:highlight>
                <a:latin typeface="Times New Roman"/>
                <a:ea typeface="Times New Roman"/>
                <a:cs typeface="Times New Roman"/>
                <a:sym typeface="Times New Roman"/>
              </a:rPr>
              <a:t>high availability and reliability</a:t>
            </a:r>
            <a:r>
              <a:rPr lang="en-US" sz="3200" dirty="0" smtClean="0">
                <a:solidFill>
                  <a:srgbClr val="222222"/>
                </a:solidFill>
                <a:highlight>
                  <a:srgbClr val="FFFFFF"/>
                </a:highlight>
                <a:latin typeface="Times New Roman"/>
                <a:ea typeface="Times New Roman"/>
                <a:cs typeface="Times New Roman"/>
                <a:sym typeface="Times New Roman"/>
              </a:rPr>
              <a:t>.</a:t>
            </a:r>
          </a:p>
          <a:p>
            <a:pPr>
              <a:lnSpc>
                <a:spcPct val="115000"/>
              </a:lnSpc>
              <a:spcBef>
                <a:spcPts val="0"/>
              </a:spcBef>
              <a:buClr>
                <a:srgbClr val="222222"/>
              </a:buClr>
            </a:pPr>
            <a:r>
              <a:rPr lang="en-US" dirty="0" smtClean="0">
                <a:solidFill>
                  <a:srgbClr val="222222"/>
                </a:solidFill>
                <a:highlight>
                  <a:srgbClr val="FFFFFF"/>
                </a:highlight>
                <a:latin typeface="Times New Roman"/>
                <a:ea typeface="Times New Roman"/>
                <a:cs typeface="Times New Roman"/>
                <a:sym typeface="Times New Roman"/>
              </a:rPr>
              <a:t>Many embedded systems are designed for mission critical applications, defense applications etc. so high availability and reliability is required. </a:t>
            </a:r>
            <a:endParaRPr dirty="0">
              <a:solidFill>
                <a:srgbClr val="222222"/>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55" name="Google Shape;555;g1d0d05df702_1_16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36DB93B-8C42-4C35-9E16-3F9913BC6295}"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56" name="Google Shape;556;g1d0d05df702_1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35</a:t>
            </a:fld>
            <a:endParaRPr sz="1200">
              <a:solidFill>
                <a:schemeClr val="dk1"/>
              </a:solidFill>
              <a:latin typeface="Times New Roman"/>
              <a:ea typeface="Times New Roman"/>
              <a:cs typeface="Times New Roman"/>
              <a:sym typeface="Times New Roman"/>
            </a:endParaRPr>
          </a:p>
        </p:txBody>
      </p:sp>
      <p:pic>
        <p:nvPicPr>
          <p:cNvPr id="557" name="Google Shape;557;g1d0d05df702_1_16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58" name="Google Shape;558;g1d0d05df702_1_16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9" name="Google Shape;559;g1d0d05df702_1_16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60" name="Google Shape;560;g1d0d05df702_1_16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61" name="Google Shape;561;g1d0d05df702_1_16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62" name="Google Shape;562;g1d0d05df702_1_16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63" name="Google Shape;563;g1d0d05df702_1_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64" name="Google Shape;564;g1d0d05df702_1_16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65" name="Google Shape;565;g1d0d05df702_1_163"/>
          <p:cNvSpPr txBox="1"/>
          <p:nvPr/>
        </p:nvSpPr>
        <p:spPr>
          <a:xfrm>
            <a:off x="1479118" y="85713"/>
            <a:ext cx="10702566"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C00000"/>
                </a:solidFill>
                <a:latin typeface="Times New Roman"/>
                <a:ea typeface="Times New Roman"/>
                <a:cs typeface="Times New Roman"/>
                <a:sym typeface="Times New Roman"/>
              </a:rPr>
              <a:t> </a:t>
            </a:r>
            <a:r>
              <a:rPr lang="en-US" sz="44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a:solidFill>
                  <a:srgbClr val="C00000"/>
                </a:solidFill>
                <a:latin typeface="Times New Roman"/>
                <a:ea typeface="Times New Roman"/>
                <a:cs typeface="Times New Roman"/>
                <a:sym typeface="Times New Roman"/>
              </a:rPr>
              <a:t>of Embedded System</a:t>
            </a:r>
            <a:endParaRPr sz="44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d0d05df702_1_163"/>
          <p:cNvSpPr txBox="1">
            <a:spLocks noGrp="1"/>
          </p:cNvSpPr>
          <p:nvPr>
            <p:ph type="body" idx="1"/>
          </p:nvPr>
        </p:nvSpPr>
        <p:spPr>
          <a:xfrm>
            <a:off x="830275" y="870650"/>
            <a:ext cx="11499598" cy="5485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0"/>
              </a:spcBef>
              <a:spcAft>
                <a:spcPts val="0"/>
              </a:spcAft>
              <a:buClr>
                <a:srgbClr val="222222"/>
              </a:buClr>
              <a:buSzPts val="1800"/>
              <a:buNone/>
            </a:pPr>
            <a:r>
              <a:rPr lang="en-US" dirty="0" smtClean="0">
                <a:solidFill>
                  <a:srgbClr val="222222"/>
                </a:solidFill>
                <a:highlight>
                  <a:srgbClr val="FFFFFF"/>
                </a:highlight>
                <a:latin typeface="Times New Roman"/>
                <a:ea typeface="Times New Roman"/>
                <a:cs typeface="Times New Roman"/>
                <a:sym typeface="Times New Roman"/>
              </a:rPr>
              <a:t>3. Developed </a:t>
            </a:r>
            <a:r>
              <a:rPr lang="en-US" dirty="0">
                <a:solidFill>
                  <a:srgbClr val="222222"/>
                </a:solidFill>
                <a:highlight>
                  <a:srgbClr val="FFFFFF"/>
                </a:highlight>
                <a:latin typeface="Times New Roman"/>
                <a:ea typeface="Times New Roman"/>
                <a:cs typeface="Times New Roman"/>
                <a:sym typeface="Times New Roman"/>
              </a:rPr>
              <a:t>around a </a:t>
            </a:r>
            <a:r>
              <a:rPr lang="en-US" b="1" dirty="0">
                <a:solidFill>
                  <a:srgbClr val="FF0000"/>
                </a:solidFill>
                <a:highlight>
                  <a:srgbClr val="FFFFFF"/>
                </a:highlight>
                <a:latin typeface="Times New Roman"/>
                <a:ea typeface="Times New Roman"/>
                <a:cs typeface="Times New Roman"/>
                <a:sym typeface="Times New Roman"/>
              </a:rPr>
              <a:t>real-time operating </a:t>
            </a:r>
            <a:r>
              <a:rPr lang="en-US" b="1" dirty="0" smtClean="0">
                <a:solidFill>
                  <a:srgbClr val="FF0000"/>
                </a:solidFill>
                <a:highlight>
                  <a:srgbClr val="FFFFFF"/>
                </a:highlight>
                <a:latin typeface="Times New Roman"/>
                <a:ea typeface="Times New Roman"/>
                <a:cs typeface="Times New Roman"/>
                <a:sym typeface="Times New Roman"/>
              </a:rPr>
              <a:t>system</a:t>
            </a:r>
          </a:p>
          <a:p>
            <a:pPr>
              <a:lnSpc>
                <a:spcPct val="115000"/>
              </a:lnSpc>
              <a:spcBef>
                <a:spcPts val="0"/>
              </a:spcBef>
              <a:buClr>
                <a:srgbClr val="222222"/>
              </a:buClr>
            </a:pPr>
            <a:r>
              <a:rPr lang="en-US" sz="2400" dirty="0" smtClean="0">
                <a:solidFill>
                  <a:srgbClr val="002060"/>
                </a:solidFill>
                <a:highlight>
                  <a:srgbClr val="FFFFFF"/>
                </a:highlight>
                <a:latin typeface="Times New Roman"/>
                <a:ea typeface="Times New Roman"/>
                <a:cs typeface="Times New Roman"/>
                <a:sym typeface="Times New Roman"/>
              </a:rPr>
              <a:t>Software development is very fact and maintaining code is also very easy.</a:t>
            </a:r>
          </a:p>
          <a:p>
            <a:pPr lvl="1">
              <a:lnSpc>
                <a:spcPct val="115000"/>
              </a:lnSpc>
              <a:spcBef>
                <a:spcPts val="0"/>
              </a:spcBef>
              <a:buClr>
                <a:srgbClr val="222222"/>
              </a:buClr>
              <a:buFont typeface="Wingdings" panose="05000000000000000000" pitchFamily="2" charset="2"/>
              <a:buChar char="ü"/>
            </a:pPr>
            <a:r>
              <a:rPr lang="en-US" b="1" dirty="0" smtClean="0">
                <a:solidFill>
                  <a:srgbClr val="FF0000"/>
                </a:solidFill>
                <a:highlight>
                  <a:srgbClr val="FFFFFF"/>
                </a:highlight>
                <a:latin typeface="Times New Roman"/>
                <a:ea typeface="Times New Roman"/>
                <a:cs typeface="Times New Roman"/>
                <a:sym typeface="Times New Roman"/>
              </a:rPr>
              <a:t>Non real time operating system: </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Small footprint</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Not suitable for hard real time systems</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Ex: Embedded Linux, Embedded NT, Windows XP embedded</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Used in consumer appliances such as DVD players, Set Top box etc.</a:t>
            </a:r>
          </a:p>
          <a:p>
            <a:pPr lvl="1">
              <a:lnSpc>
                <a:spcPct val="115000"/>
              </a:lnSpc>
              <a:spcBef>
                <a:spcPts val="0"/>
              </a:spcBef>
              <a:buClr>
                <a:srgbClr val="222222"/>
              </a:buClr>
              <a:buFont typeface="Wingdings" panose="05000000000000000000" pitchFamily="2" charset="2"/>
              <a:buChar char="ü"/>
            </a:pPr>
            <a:r>
              <a:rPr lang="en-US" b="1" dirty="0" smtClean="0">
                <a:solidFill>
                  <a:srgbClr val="FF0000"/>
                </a:solidFill>
                <a:highlight>
                  <a:srgbClr val="FFFFFF"/>
                </a:highlight>
                <a:latin typeface="Times New Roman"/>
                <a:ea typeface="Times New Roman"/>
                <a:cs typeface="Times New Roman"/>
                <a:sym typeface="Times New Roman"/>
              </a:rPr>
              <a:t>Real time operating system</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Used in development of hard real time systems</a:t>
            </a:r>
          </a:p>
          <a:p>
            <a:pPr lvl="1">
              <a:lnSpc>
                <a:spcPct val="115000"/>
              </a:lnSpc>
              <a:spcBef>
                <a:spcPts val="0"/>
              </a:spcBef>
              <a:buClr>
                <a:srgbClr val="222222"/>
              </a:buClr>
              <a:buFont typeface="Wingdings" panose="05000000000000000000" pitchFamily="2" charset="2"/>
              <a:buChar char="v"/>
            </a:pPr>
            <a:r>
              <a:rPr lang="en-US" sz="2000" dirty="0">
                <a:solidFill>
                  <a:srgbClr val="00206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     Ex: QNX Neutrino, </a:t>
            </a:r>
            <a:r>
              <a:rPr lang="en-US" sz="2000" dirty="0" err="1" smtClean="0">
                <a:solidFill>
                  <a:srgbClr val="002060"/>
                </a:solidFill>
                <a:highlight>
                  <a:srgbClr val="FFFFFF"/>
                </a:highlight>
                <a:latin typeface="Times New Roman"/>
                <a:ea typeface="Times New Roman"/>
                <a:cs typeface="Times New Roman"/>
                <a:sym typeface="Times New Roman"/>
              </a:rPr>
              <a:t>VxWorks</a:t>
            </a:r>
            <a:r>
              <a:rPr lang="en-US" sz="2000" dirty="0" smtClean="0">
                <a:solidFill>
                  <a:srgbClr val="002060"/>
                </a:solidFill>
                <a:highlight>
                  <a:srgbClr val="FFFFFF"/>
                </a:highlight>
                <a:latin typeface="Times New Roman"/>
                <a:ea typeface="Times New Roman"/>
                <a:cs typeface="Times New Roman"/>
                <a:sym typeface="Times New Roman"/>
              </a:rPr>
              <a:t>, </a:t>
            </a:r>
            <a:r>
              <a:rPr lang="en-US" sz="2000" dirty="0" err="1" smtClean="0">
                <a:solidFill>
                  <a:srgbClr val="002060"/>
                </a:solidFill>
                <a:highlight>
                  <a:srgbClr val="FFFFFF"/>
                </a:highlight>
                <a:latin typeface="Times New Roman"/>
                <a:ea typeface="Times New Roman"/>
                <a:cs typeface="Times New Roman"/>
                <a:sym typeface="Times New Roman"/>
              </a:rPr>
              <a:t>RTLinux</a:t>
            </a:r>
            <a:r>
              <a:rPr lang="en-US" sz="2000" dirty="0" smtClean="0">
                <a:solidFill>
                  <a:srgbClr val="002060"/>
                </a:solidFill>
                <a:highlight>
                  <a:srgbClr val="FFFFFF"/>
                </a:highlight>
                <a:latin typeface="Times New Roman"/>
                <a:ea typeface="Times New Roman"/>
                <a:cs typeface="Times New Roman"/>
                <a:sym typeface="Times New Roman"/>
              </a:rPr>
              <a:t>, </a:t>
            </a:r>
            <a:r>
              <a:rPr lang="en-US" sz="2000" dirty="0" err="1" smtClean="0">
                <a:solidFill>
                  <a:srgbClr val="002060"/>
                </a:solidFill>
                <a:highlight>
                  <a:srgbClr val="FFFFFF"/>
                </a:highlight>
                <a:latin typeface="Times New Roman"/>
                <a:ea typeface="Times New Roman"/>
                <a:cs typeface="Times New Roman"/>
                <a:sym typeface="Times New Roman"/>
              </a:rPr>
              <a:t>MicroC</a:t>
            </a:r>
            <a:r>
              <a:rPr lang="en-US" sz="2000" dirty="0" smtClean="0">
                <a:solidFill>
                  <a:srgbClr val="002060"/>
                </a:solidFill>
                <a:highlight>
                  <a:srgbClr val="FFFFFF"/>
                </a:highlight>
                <a:latin typeface="Times New Roman"/>
                <a:ea typeface="Times New Roman"/>
                <a:cs typeface="Times New Roman"/>
                <a:sym typeface="Times New Roman"/>
              </a:rPr>
              <a:t>/OS-II and OS/9 </a:t>
            </a:r>
          </a:p>
          <a:p>
            <a:pPr lvl="1">
              <a:lnSpc>
                <a:spcPct val="115000"/>
              </a:lnSpc>
              <a:spcBef>
                <a:spcPts val="0"/>
              </a:spcBef>
              <a:buClr>
                <a:srgbClr val="222222"/>
              </a:buClr>
              <a:buFont typeface="Wingdings" panose="05000000000000000000" pitchFamily="2" charset="2"/>
              <a:buChar char="ü"/>
            </a:pPr>
            <a:r>
              <a:rPr lang="en-US" b="1" dirty="0" smtClean="0">
                <a:solidFill>
                  <a:srgbClr val="FF0000"/>
                </a:solidFill>
                <a:highlight>
                  <a:srgbClr val="FFFFFF"/>
                </a:highlight>
                <a:latin typeface="Times New Roman"/>
                <a:ea typeface="Times New Roman"/>
                <a:cs typeface="Times New Roman"/>
                <a:sym typeface="Times New Roman"/>
              </a:rPr>
              <a:t>Mobile/Handheld operating system: </a:t>
            </a:r>
          </a:p>
          <a:p>
            <a:pPr lvl="1">
              <a:lnSpc>
                <a:spcPct val="115000"/>
              </a:lnSpc>
              <a:spcBef>
                <a:spcPts val="0"/>
              </a:spcBef>
              <a:buClr>
                <a:srgbClr val="222222"/>
              </a:buClr>
              <a:buFont typeface="Wingdings" panose="05000000000000000000" pitchFamily="2" charset="2"/>
              <a:buChar char="v"/>
            </a:pPr>
            <a:r>
              <a:rPr lang="en-US" sz="2000" dirty="0" smtClean="0">
                <a:solidFill>
                  <a:srgbClr val="002060"/>
                </a:solidFill>
                <a:highlight>
                  <a:srgbClr val="FFFFFF"/>
                </a:highlight>
                <a:latin typeface="Times New Roman"/>
                <a:ea typeface="Times New Roman"/>
                <a:cs typeface="Times New Roman"/>
                <a:sym typeface="Times New Roman"/>
              </a:rPr>
              <a:t>     The operating system used for designing PDAs, palmtops, smartphones or handheld devices is  </a:t>
            </a:r>
          </a:p>
          <a:p>
            <a:pPr marL="571500" lvl="1" indent="0">
              <a:lnSpc>
                <a:spcPct val="115000"/>
              </a:lnSpc>
              <a:spcBef>
                <a:spcPts val="0"/>
              </a:spcBef>
              <a:buClr>
                <a:srgbClr val="222222"/>
              </a:buClr>
              <a:buNone/>
            </a:pPr>
            <a:r>
              <a:rPr lang="en-US" sz="2000" dirty="0" smtClean="0">
                <a:solidFill>
                  <a:srgbClr val="002060"/>
                </a:solidFill>
                <a:highlight>
                  <a:srgbClr val="FFFFFF"/>
                </a:highlight>
                <a:latin typeface="Times New Roman"/>
                <a:ea typeface="Times New Roman"/>
                <a:cs typeface="Times New Roman"/>
                <a:sym typeface="Times New Roman"/>
              </a:rPr>
              <a:t>           called as mobile operating system</a:t>
            </a:r>
          </a:p>
          <a:p>
            <a:pPr lvl="1">
              <a:lnSpc>
                <a:spcPct val="115000"/>
              </a:lnSpc>
              <a:spcBef>
                <a:spcPts val="0"/>
              </a:spcBef>
              <a:buClr>
                <a:srgbClr val="222222"/>
              </a:buClr>
              <a:buFont typeface="Wingdings" panose="05000000000000000000" pitchFamily="2" charset="2"/>
              <a:buChar char="v"/>
            </a:pPr>
            <a:r>
              <a:rPr lang="en-US" sz="2000" dirty="0" smtClean="0">
                <a:solidFill>
                  <a:srgbClr val="002060"/>
                </a:solidFill>
                <a:highlight>
                  <a:srgbClr val="FFFFFF"/>
                </a:highlight>
                <a:latin typeface="Times New Roman"/>
                <a:ea typeface="Times New Roman"/>
                <a:cs typeface="Times New Roman"/>
                <a:sym typeface="Times New Roman"/>
              </a:rPr>
              <a:t>     Palm OS, Symbian OS, Windows CE, Embedded Linux, </a:t>
            </a:r>
            <a:r>
              <a:rPr lang="en-US" sz="2000" dirty="0" err="1" smtClean="0">
                <a:solidFill>
                  <a:srgbClr val="002060"/>
                </a:solidFill>
                <a:highlight>
                  <a:srgbClr val="FFFFFF"/>
                </a:highlight>
                <a:latin typeface="Times New Roman"/>
                <a:ea typeface="Times New Roman"/>
                <a:cs typeface="Times New Roman"/>
                <a:sym typeface="Times New Roman"/>
              </a:rPr>
              <a:t>VxWorks</a:t>
            </a:r>
            <a:r>
              <a:rPr lang="en-US" sz="2000" dirty="0" smtClean="0">
                <a:solidFill>
                  <a:srgbClr val="002060"/>
                </a:solidFill>
                <a:highlight>
                  <a:srgbClr val="FFFFFF"/>
                </a:highlight>
                <a:latin typeface="Times New Roman"/>
                <a:ea typeface="Times New Roman"/>
                <a:cs typeface="Times New Roman"/>
                <a:sym typeface="Times New Roman"/>
              </a:rPr>
              <a:t>, OS/9</a:t>
            </a:r>
          </a:p>
          <a:p>
            <a:pPr marL="114300" lvl="0" indent="0" algn="l" rtl="0">
              <a:lnSpc>
                <a:spcPct val="115000"/>
              </a:lnSpc>
              <a:spcBef>
                <a:spcPts val="0"/>
              </a:spcBef>
              <a:spcAft>
                <a:spcPts val="0"/>
              </a:spcAft>
              <a:buClr>
                <a:srgbClr val="222222"/>
              </a:buClr>
              <a:buSzPts val="1800"/>
              <a:buNone/>
            </a:pPr>
            <a:endParaRPr b="1" dirty="0">
              <a:solidFill>
                <a:srgbClr val="FF0000"/>
              </a:solidFill>
              <a:highlight>
                <a:srgbClr val="FFFFFF"/>
              </a:highlight>
              <a:latin typeface="Times New Roman"/>
              <a:ea typeface="Times New Roman"/>
              <a:cs typeface="Times New Roman"/>
              <a:sym typeface="Times New Roman"/>
            </a:endParaRPr>
          </a:p>
          <a:p>
            <a:pPr marL="1587500" lvl="1" indent="-228600" algn="l" rtl="0">
              <a:lnSpc>
                <a:spcPct val="115000"/>
              </a:lnSpc>
              <a:spcBef>
                <a:spcPts val="0"/>
              </a:spcBef>
              <a:spcAft>
                <a:spcPts val="0"/>
              </a:spcAft>
              <a:buClr>
                <a:srgbClr val="3A3A3A"/>
              </a:buClr>
              <a:buSzPts val="2400"/>
              <a:buFont typeface="Times New Roman"/>
              <a:buNone/>
            </a:pPr>
            <a:endParaRPr b="1" dirty="0">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55" name="Google Shape;555;g1d0d05df702_1_16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89A0C43-0DAD-4D3C-8A31-F8CD865124CD}"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56" name="Google Shape;556;g1d0d05df702_1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36</a:t>
            </a:fld>
            <a:endParaRPr sz="1200">
              <a:solidFill>
                <a:schemeClr val="dk1"/>
              </a:solidFill>
              <a:latin typeface="Times New Roman"/>
              <a:ea typeface="Times New Roman"/>
              <a:cs typeface="Times New Roman"/>
              <a:sym typeface="Times New Roman"/>
            </a:endParaRPr>
          </a:p>
        </p:txBody>
      </p:sp>
      <p:pic>
        <p:nvPicPr>
          <p:cNvPr id="557" name="Google Shape;557;g1d0d05df702_1_16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58" name="Google Shape;558;g1d0d05df702_1_16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9" name="Google Shape;559;g1d0d05df702_1_16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60" name="Google Shape;560;g1d0d05df702_1_16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61" name="Google Shape;561;g1d0d05df702_1_16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62" name="Google Shape;562;g1d0d05df702_1_16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63" name="Google Shape;563;g1d0d05df702_1_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64" name="Google Shape;564;g1d0d05df702_1_16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65" name="Google Shape;565;g1d0d05df702_1_163"/>
          <p:cNvSpPr txBox="1"/>
          <p:nvPr/>
        </p:nvSpPr>
        <p:spPr>
          <a:xfrm>
            <a:off x="1479118" y="85713"/>
            <a:ext cx="10702566"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C00000"/>
                </a:solidFill>
                <a:latin typeface="Times New Roman"/>
                <a:ea typeface="Times New Roman"/>
                <a:cs typeface="Times New Roman"/>
                <a:sym typeface="Times New Roman"/>
              </a:rPr>
              <a:t> </a:t>
            </a:r>
            <a:r>
              <a:rPr lang="en-US" sz="4400" b="1" i="0" u="none" strike="noStrike" cap="none" dirty="0">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dirty="0">
                <a:solidFill>
                  <a:srgbClr val="C00000"/>
                </a:solidFill>
                <a:latin typeface="Times New Roman"/>
                <a:ea typeface="Times New Roman"/>
                <a:cs typeface="Times New Roman"/>
                <a:sym typeface="Times New Roman"/>
              </a:rPr>
              <a:t>of Embedded System</a:t>
            </a:r>
            <a:endParaRPr sz="4400" b="1" i="0" u="none" strike="noStrike" cap="none" dirty="0">
              <a:solidFill>
                <a:srgbClr val="C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879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5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d0d05df702_1_163"/>
          <p:cNvSpPr txBox="1">
            <a:spLocks noGrp="1"/>
          </p:cNvSpPr>
          <p:nvPr>
            <p:ph type="body" idx="1"/>
          </p:nvPr>
        </p:nvSpPr>
        <p:spPr>
          <a:xfrm>
            <a:off x="830275" y="870650"/>
            <a:ext cx="11499598" cy="5485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0"/>
              </a:spcBef>
              <a:spcAft>
                <a:spcPts val="0"/>
              </a:spcAft>
              <a:buClr>
                <a:srgbClr val="222222"/>
              </a:buClr>
              <a:buSzPts val="1800"/>
              <a:buNone/>
            </a:pPr>
            <a:r>
              <a:rPr lang="en-US" sz="2400" dirty="0" smtClean="0">
                <a:solidFill>
                  <a:srgbClr val="222222"/>
                </a:solidFill>
                <a:highlight>
                  <a:srgbClr val="FFFFFF"/>
                </a:highlight>
                <a:latin typeface="Times New Roman"/>
                <a:ea typeface="Times New Roman"/>
                <a:cs typeface="Times New Roman"/>
                <a:sym typeface="Times New Roman"/>
              </a:rPr>
              <a:t>4. </a:t>
            </a:r>
            <a:r>
              <a:rPr lang="en-US" dirty="0" smtClean="0">
                <a:solidFill>
                  <a:srgbClr val="222222"/>
                </a:solidFill>
                <a:highlight>
                  <a:srgbClr val="FFFFFF"/>
                </a:highlight>
                <a:latin typeface="Times New Roman"/>
                <a:ea typeface="Times New Roman"/>
                <a:cs typeface="Times New Roman"/>
                <a:sym typeface="Times New Roman"/>
              </a:rPr>
              <a:t>Usually</a:t>
            </a:r>
            <a:r>
              <a:rPr lang="en-US" dirty="0">
                <a:solidFill>
                  <a:srgbClr val="222222"/>
                </a:solidFill>
                <a:highlight>
                  <a:srgbClr val="FFFFFF"/>
                </a:highlight>
                <a:latin typeface="Times New Roman"/>
                <a:ea typeface="Times New Roman"/>
                <a:cs typeface="Times New Roman"/>
                <a:sym typeface="Times New Roman"/>
              </a:rPr>
              <a:t>, have </a:t>
            </a:r>
            <a:r>
              <a:rPr lang="en-US" b="1" dirty="0">
                <a:solidFill>
                  <a:srgbClr val="FF0000"/>
                </a:solidFill>
                <a:highlight>
                  <a:srgbClr val="FFFFFF"/>
                </a:highlight>
                <a:latin typeface="Times New Roman"/>
                <a:ea typeface="Times New Roman"/>
                <a:cs typeface="Times New Roman"/>
                <a:sym typeface="Times New Roman"/>
              </a:rPr>
              <a:t>easy and a diskless operation, ROM boot</a:t>
            </a:r>
            <a:endParaRPr b="1" dirty="0">
              <a:solidFill>
                <a:srgbClr val="FF000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400" dirty="0" smtClean="0">
                <a:solidFill>
                  <a:srgbClr val="222222"/>
                </a:solidFill>
                <a:highlight>
                  <a:srgbClr val="FFFFFF"/>
                </a:highlight>
                <a:latin typeface="Times New Roman"/>
                <a:ea typeface="Times New Roman"/>
                <a:cs typeface="Times New Roman"/>
                <a:sym typeface="Times New Roman"/>
              </a:rPr>
              <a:t>5. </a:t>
            </a:r>
            <a:r>
              <a:rPr lang="en-US" dirty="0" smtClean="0">
                <a:solidFill>
                  <a:srgbClr val="222222"/>
                </a:solidFill>
                <a:highlight>
                  <a:srgbClr val="FFFFFF"/>
                </a:highlight>
                <a:latin typeface="Times New Roman"/>
                <a:ea typeface="Times New Roman"/>
                <a:cs typeface="Times New Roman"/>
                <a:sym typeface="Times New Roman"/>
              </a:rPr>
              <a:t>Designed </a:t>
            </a:r>
            <a:r>
              <a:rPr lang="en-US" dirty="0">
                <a:solidFill>
                  <a:srgbClr val="222222"/>
                </a:solidFill>
                <a:highlight>
                  <a:srgbClr val="FFFFFF"/>
                </a:highlight>
                <a:latin typeface="Times New Roman"/>
                <a:ea typeface="Times New Roman"/>
                <a:cs typeface="Times New Roman"/>
                <a:sym typeface="Times New Roman"/>
              </a:rPr>
              <a:t>for one </a:t>
            </a:r>
            <a:r>
              <a:rPr lang="en-US" b="1" dirty="0">
                <a:solidFill>
                  <a:srgbClr val="FF0000"/>
                </a:solidFill>
                <a:highlight>
                  <a:srgbClr val="FFFFFF"/>
                </a:highlight>
                <a:latin typeface="Times New Roman"/>
                <a:ea typeface="Times New Roman"/>
                <a:cs typeface="Times New Roman"/>
                <a:sym typeface="Times New Roman"/>
              </a:rPr>
              <a:t>specific </a:t>
            </a:r>
            <a:r>
              <a:rPr lang="en-US" b="1" dirty="0" smtClean="0">
                <a:solidFill>
                  <a:srgbClr val="FF0000"/>
                </a:solidFill>
                <a:highlight>
                  <a:srgbClr val="FFFFFF"/>
                </a:highlight>
                <a:latin typeface="Times New Roman"/>
                <a:ea typeface="Times New Roman"/>
                <a:cs typeface="Times New Roman"/>
                <a:sym typeface="Times New Roman"/>
              </a:rPr>
              <a:t>task</a:t>
            </a:r>
          </a:p>
          <a:p>
            <a:pPr marL="114300" lvl="0" indent="0" algn="l" rtl="0">
              <a:lnSpc>
                <a:spcPct val="115000"/>
              </a:lnSpc>
              <a:spcBef>
                <a:spcPts val="0"/>
              </a:spcBef>
              <a:spcAft>
                <a:spcPts val="0"/>
              </a:spcAft>
              <a:buClr>
                <a:srgbClr val="222222"/>
              </a:buClr>
              <a:buSzPts val="1800"/>
              <a:buNone/>
            </a:pPr>
            <a:r>
              <a:rPr lang="en-US" sz="2400" b="1" dirty="0" smtClean="0">
                <a:solidFill>
                  <a:srgbClr val="002060"/>
                </a:solidFill>
                <a:highlight>
                  <a:srgbClr val="FFFFFF"/>
                </a:highlight>
                <a:latin typeface="Times New Roman"/>
                <a:ea typeface="Times New Roman"/>
                <a:cs typeface="Times New Roman"/>
                <a:sym typeface="Times New Roman"/>
              </a:rPr>
              <a:t>6. </a:t>
            </a:r>
            <a:r>
              <a:rPr lang="en-US" b="1" dirty="0" smtClean="0">
                <a:solidFill>
                  <a:srgbClr val="FF0000"/>
                </a:solidFill>
                <a:highlight>
                  <a:srgbClr val="FFFFFF"/>
                </a:highlight>
                <a:latin typeface="Times New Roman"/>
                <a:ea typeface="Times New Roman"/>
                <a:cs typeface="Times New Roman"/>
                <a:sym typeface="Times New Roman"/>
              </a:rPr>
              <a:t>Software Up gradation capability</a:t>
            </a:r>
          </a:p>
          <a:p>
            <a:pPr lvl="1">
              <a:lnSpc>
                <a:spcPct val="115000"/>
              </a:lnSpc>
              <a:spcBef>
                <a:spcPts val="0"/>
              </a:spcBef>
              <a:buClr>
                <a:srgbClr val="222222"/>
              </a:buClr>
              <a:buFont typeface="Wingdings" panose="05000000000000000000" pitchFamily="2" charset="2"/>
              <a:buChar char="Ø"/>
            </a:pPr>
            <a:r>
              <a:rPr lang="en-US" b="1" dirty="0">
                <a:solidFill>
                  <a:srgbClr val="FF0000"/>
                </a:solidFill>
                <a:highlight>
                  <a:srgbClr val="FFFFFF"/>
                </a:highlight>
                <a:latin typeface="Times New Roman"/>
                <a:ea typeface="Times New Roman"/>
                <a:cs typeface="Times New Roman"/>
                <a:sym typeface="Times New Roman"/>
              </a:rPr>
              <a:t> </a:t>
            </a:r>
            <a:r>
              <a:rPr lang="en-US" sz="2000" dirty="0" smtClean="0">
                <a:solidFill>
                  <a:srgbClr val="002060"/>
                </a:solidFill>
                <a:highlight>
                  <a:srgbClr val="FFFFFF"/>
                </a:highlight>
                <a:latin typeface="Times New Roman"/>
                <a:ea typeface="Times New Roman"/>
                <a:cs typeface="Times New Roman"/>
                <a:sym typeface="Times New Roman"/>
              </a:rPr>
              <a:t>PCO system – changes as per tariffs </a:t>
            </a:r>
            <a:endParaRPr sz="2000" dirty="0">
              <a:solidFill>
                <a:srgbClr val="00206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400" dirty="0" smtClean="0">
                <a:solidFill>
                  <a:srgbClr val="222222"/>
                </a:solidFill>
                <a:highlight>
                  <a:srgbClr val="FFFFFF"/>
                </a:highlight>
                <a:latin typeface="Times New Roman"/>
                <a:ea typeface="Times New Roman"/>
                <a:cs typeface="Times New Roman"/>
                <a:sym typeface="Times New Roman"/>
              </a:rPr>
              <a:t>7. </a:t>
            </a:r>
            <a:r>
              <a:rPr lang="en-US" dirty="0" smtClean="0">
                <a:solidFill>
                  <a:srgbClr val="222222"/>
                </a:solidFill>
                <a:highlight>
                  <a:srgbClr val="FFFFFF"/>
                </a:highlight>
                <a:latin typeface="Times New Roman"/>
                <a:ea typeface="Times New Roman"/>
                <a:cs typeface="Times New Roman"/>
                <a:sym typeface="Times New Roman"/>
              </a:rPr>
              <a:t>It </a:t>
            </a:r>
            <a:r>
              <a:rPr lang="en-US" dirty="0">
                <a:solidFill>
                  <a:srgbClr val="222222"/>
                </a:solidFill>
                <a:highlight>
                  <a:srgbClr val="FFFFFF"/>
                </a:highlight>
                <a:latin typeface="Times New Roman"/>
                <a:ea typeface="Times New Roman"/>
                <a:cs typeface="Times New Roman"/>
                <a:sym typeface="Times New Roman"/>
              </a:rPr>
              <a:t>must be </a:t>
            </a:r>
            <a:r>
              <a:rPr lang="en-US" b="1" dirty="0">
                <a:solidFill>
                  <a:srgbClr val="FF0000"/>
                </a:solidFill>
                <a:highlight>
                  <a:srgbClr val="FFFFFF"/>
                </a:highlight>
                <a:latin typeface="Times New Roman"/>
                <a:ea typeface="Times New Roman"/>
                <a:cs typeface="Times New Roman"/>
                <a:sym typeface="Times New Roman"/>
              </a:rPr>
              <a:t>connected with peripherals </a:t>
            </a:r>
            <a:r>
              <a:rPr lang="en-US" dirty="0">
                <a:solidFill>
                  <a:srgbClr val="222222"/>
                </a:solidFill>
                <a:highlight>
                  <a:srgbClr val="FFFFFF"/>
                </a:highlight>
                <a:latin typeface="Times New Roman"/>
                <a:ea typeface="Times New Roman"/>
                <a:cs typeface="Times New Roman"/>
                <a:sym typeface="Times New Roman"/>
              </a:rPr>
              <a:t>to connect input and output devices.</a:t>
            </a:r>
            <a:endParaRPr dirty="0">
              <a:solidFill>
                <a:srgbClr val="222222"/>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400" dirty="0" smtClean="0">
                <a:solidFill>
                  <a:srgbClr val="222222"/>
                </a:solidFill>
                <a:highlight>
                  <a:srgbClr val="FFFFFF"/>
                </a:highlight>
                <a:latin typeface="Times New Roman"/>
                <a:ea typeface="Times New Roman"/>
                <a:cs typeface="Times New Roman"/>
                <a:sym typeface="Times New Roman"/>
              </a:rPr>
              <a:t>8</a:t>
            </a:r>
            <a:r>
              <a:rPr lang="en-US" dirty="0" smtClean="0">
                <a:solidFill>
                  <a:srgbClr val="222222"/>
                </a:solidFill>
                <a:highlight>
                  <a:srgbClr val="FFFFFF"/>
                </a:highlight>
                <a:latin typeface="Times New Roman"/>
                <a:ea typeface="Times New Roman"/>
                <a:cs typeface="Times New Roman"/>
                <a:sym typeface="Times New Roman"/>
              </a:rPr>
              <a:t>. Offers </a:t>
            </a:r>
            <a:r>
              <a:rPr lang="en-US" b="1" dirty="0">
                <a:solidFill>
                  <a:srgbClr val="FF0000"/>
                </a:solidFill>
                <a:highlight>
                  <a:srgbClr val="FFFFFF"/>
                </a:highlight>
                <a:latin typeface="Times New Roman"/>
                <a:ea typeface="Times New Roman"/>
                <a:cs typeface="Times New Roman"/>
                <a:sym typeface="Times New Roman"/>
              </a:rPr>
              <a:t>high reliability and stability</a:t>
            </a:r>
            <a:endParaRPr b="1" dirty="0">
              <a:solidFill>
                <a:srgbClr val="FF000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400" dirty="0" smtClean="0">
                <a:solidFill>
                  <a:srgbClr val="222222"/>
                </a:solidFill>
                <a:highlight>
                  <a:srgbClr val="FFFFFF"/>
                </a:highlight>
                <a:latin typeface="Times New Roman"/>
                <a:ea typeface="Times New Roman"/>
                <a:cs typeface="Times New Roman"/>
                <a:sym typeface="Times New Roman"/>
              </a:rPr>
              <a:t>9</a:t>
            </a:r>
            <a:r>
              <a:rPr lang="en-US" dirty="0" smtClean="0">
                <a:solidFill>
                  <a:srgbClr val="222222"/>
                </a:solidFill>
                <a:highlight>
                  <a:srgbClr val="FFFFFF"/>
                </a:highlight>
                <a:latin typeface="Times New Roman"/>
                <a:ea typeface="Times New Roman"/>
                <a:cs typeface="Times New Roman"/>
                <a:sym typeface="Times New Roman"/>
              </a:rPr>
              <a:t>. Needed </a:t>
            </a:r>
            <a:r>
              <a:rPr lang="en-US" b="1" dirty="0">
                <a:solidFill>
                  <a:srgbClr val="FF0000"/>
                </a:solidFill>
                <a:highlight>
                  <a:srgbClr val="FFFFFF"/>
                </a:highlight>
                <a:latin typeface="Times New Roman"/>
                <a:ea typeface="Times New Roman"/>
                <a:cs typeface="Times New Roman"/>
                <a:sym typeface="Times New Roman"/>
              </a:rPr>
              <a:t>minimal user </a:t>
            </a:r>
            <a:r>
              <a:rPr lang="en-US" b="1" dirty="0" smtClean="0">
                <a:solidFill>
                  <a:srgbClr val="FF0000"/>
                </a:solidFill>
                <a:highlight>
                  <a:srgbClr val="FFFFFF"/>
                </a:highlight>
                <a:latin typeface="Times New Roman"/>
                <a:ea typeface="Times New Roman"/>
                <a:cs typeface="Times New Roman"/>
                <a:sym typeface="Times New Roman"/>
              </a:rPr>
              <a:t>interface</a:t>
            </a:r>
          </a:p>
          <a:p>
            <a:pPr lvl="1">
              <a:lnSpc>
                <a:spcPct val="115000"/>
              </a:lnSpc>
              <a:spcBef>
                <a:spcPts val="0"/>
              </a:spcBef>
              <a:buClr>
                <a:srgbClr val="222222"/>
              </a:buClr>
              <a:buFont typeface="Wingdings" panose="05000000000000000000" pitchFamily="2" charset="2"/>
              <a:buChar char="Ø"/>
            </a:pPr>
            <a:r>
              <a:rPr lang="en-US" sz="2000" dirty="0" smtClean="0">
                <a:solidFill>
                  <a:srgbClr val="002060"/>
                </a:solidFill>
                <a:highlight>
                  <a:srgbClr val="FFFFFF"/>
                </a:highlight>
                <a:latin typeface="Times New Roman"/>
                <a:ea typeface="Times New Roman"/>
                <a:cs typeface="Times New Roman"/>
                <a:sym typeface="Times New Roman"/>
              </a:rPr>
              <a:t>Less numbers of Input and output devices.</a:t>
            </a:r>
            <a:endParaRPr sz="2000" dirty="0">
              <a:solidFill>
                <a:srgbClr val="00206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000" dirty="0" smtClean="0">
                <a:solidFill>
                  <a:srgbClr val="002060"/>
                </a:solidFill>
                <a:highlight>
                  <a:srgbClr val="FFFFFF"/>
                </a:highlight>
                <a:latin typeface="Times New Roman"/>
                <a:ea typeface="Times New Roman"/>
                <a:cs typeface="Times New Roman"/>
                <a:sym typeface="Times New Roman"/>
              </a:rPr>
              <a:t>10</a:t>
            </a:r>
            <a:r>
              <a:rPr lang="en-US" sz="2400" dirty="0" smtClean="0">
                <a:solidFill>
                  <a:srgbClr val="002060"/>
                </a:solidFill>
                <a:highlight>
                  <a:srgbClr val="FFFFFF"/>
                </a:highlight>
                <a:latin typeface="Times New Roman"/>
                <a:ea typeface="Times New Roman"/>
                <a:cs typeface="Times New Roman"/>
                <a:sym typeface="Times New Roman"/>
              </a:rPr>
              <a:t>. </a:t>
            </a:r>
            <a:r>
              <a:rPr lang="en-US" b="1" dirty="0" smtClean="0">
                <a:solidFill>
                  <a:srgbClr val="FF0000"/>
                </a:solidFill>
                <a:highlight>
                  <a:srgbClr val="FFFFFF"/>
                </a:highlight>
                <a:latin typeface="Times New Roman"/>
                <a:ea typeface="Times New Roman"/>
                <a:cs typeface="Times New Roman"/>
                <a:sym typeface="Times New Roman"/>
              </a:rPr>
              <a:t>Limited </a:t>
            </a:r>
            <a:r>
              <a:rPr lang="en-US" b="1" dirty="0">
                <a:solidFill>
                  <a:srgbClr val="FF0000"/>
                </a:solidFill>
                <a:highlight>
                  <a:srgbClr val="FFFFFF"/>
                </a:highlight>
                <a:latin typeface="Times New Roman"/>
                <a:ea typeface="Times New Roman"/>
                <a:cs typeface="Times New Roman"/>
                <a:sym typeface="Times New Roman"/>
              </a:rPr>
              <a:t>memory, low cost, </a:t>
            </a:r>
            <a:r>
              <a:rPr lang="en-US" b="1" dirty="0" smtClean="0">
                <a:solidFill>
                  <a:srgbClr val="FF0000"/>
                </a:solidFill>
                <a:highlight>
                  <a:srgbClr val="FFFFFF"/>
                </a:highlight>
                <a:latin typeface="Times New Roman"/>
                <a:ea typeface="Times New Roman"/>
                <a:cs typeface="Times New Roman"/>
                <a:sym typeface="Times New Roman"/>
              </a:rPr>
              <a:t>less power consumption</a:t>
            </a:r>
            <a:endParaRPr b="1" dirty="0">
              <a:solidFill>
                <a:srgbClr val="FF0000"/>
              </a:solidFill>
              <a:highlight>
                <a:srgbClr val="FFFFFF"/>
              </a:highlight>
              <a:latin typeface="Times New Roman"/>
              <a:ea typeface="Times New Roman"/>
              <a:cs typeface="Times New Roman"/>
              <a:sym typeface="Times New Roman"/>
            </a:endParaRPr>
          </a:p>
          <a:p>
            <a:pPr marL="114300" lvl="0" indent="0" algn="l" rtl="0">
              <a:lnSpc>
                <a:spcPct val="115000"/>
              </a:lnSpc>
              <a:spcBef>
                <a:spcPts val="0"/>
              </a:spcBef>
              <a:spcAft>
                <a:spcPts val="0"/>
              </a:spcAft>
              <a:buClr>
                <a:srgbClr val="222222"/>
              </a:buClr>
              <a:buSzPts val="1800"/>
              <a:buNone/>
            </a:pPr>
            <a:r>
              <a:rPr lang="en-US" sz="2000" dirty="0" smtClean="0">
                <a:solidFill>
                  <a:srgbClr val="222222"/>
                </a:solidFill>
                <a:highlight>
                  <a:srgbClr val="FFFFFF"/>
                </a:highlight>
                <a:latin typeface="Times New Roman"/>
                <a:ea typeface="Times New Roman"/>
                <a:cs typeface="Times New Roman"/>
                <a:sym typeface="Times New Roman"/>
              </a:rPr>
              <a:t>11</a:t>
            </a:r>
            <a:r>
              <a:rPr lang="en-US" dirty="0" smtClean="0">
                <a:solidFill>
                  <a:srgbClr val="222222"/>
                </a:solidFill>
                <a:highlight>
                  <a:srgbClr val="FFFFFF"/>
                </a:highlight>
                <a:latin typeface="Times New Roman"/>
                <a:ea typeface="Times New Roman"/>
                <a:cs typeface="Times New Roman"/>
                <a:sym typeface="Times New Roman"/>
              </a:rPr>
              <a:t>. It </a:t>
            </a:r>
            <a:r>
              <a:rPr lang="en-US" b="1" dirty="0">
                <a:solidFill>
                  <a:srgbClr val="002060"/>
                </a:solidFill>
                <a:highlight>
                  <a:srgbClr val="FFFFFF"/>
                </a:highlight>
                <a:latin typeface="Times New Roman"/>
                <a:ea typeface="Times New Roman"/>
                <a:cs typeface="Times New Roman"/>
                <a:sym typeface="Times New Roman"/>
              </a:rPr>
              <a:t>does not need </a:t>
            </a:r>
            <a:r>
              <a:rPr lang="en-US" dirty="0">
                <a:solidFill>
                  <a:srgbClr val="222222"/>
                </a:solidFill>
                <a:highlight>
                  <a:srgbClr val="FFFFFF"/>
                </a:highlight>
                <a:latin typeface="Times New Roman"/>
                <a:ea typeface="Times New Roman"/>
                <a:cs typeface="Times New Roman"/>
                <a:sym typeface="Times New Roman"/>
              </a:rPr>
              <a:t>any </a:t>
            </a:r>
            <a:r>
              <a:rPr lang="en-US" b="1" dirty="0">
                <a:solidFill>
                  <a:srgbClr val="002060"/>
                </a:solidFill>
                <a:highlight>
                  <a:srgbClr val="FFFFFF"/>
                </a:highlight>
                <a:uFill>
                  <a:noFill/>
                </a:uFill>
                <a:latin typeface="Times New Roman"/>
                <a:ea typeface="Times New Roman"/>
                <a:cs typeface="Times New Roman"/>
                <a:sym typeface="Times New Roman"/>
                <a:hlinkClick r:id="rId3"/>
              </a:rPr>
              <a:t>secondary memory</a:t>
            </a:r>
            <a:r>
              <a:rPr lang="en-US" b="1" dirty="0">
                <a:solidFill>
                  <a:srgbClr val="002060"/>
                </a:solidFill>
                <a:highlight>
                  <a:srgbClr val="FFFFFF"/>
                </a:highlight>
                <a:latin typeface="Times New Roman"/>
                <a:ea typeface="Times New Roman"/>
                <a:cs typeface="Times New Roman"/>
                <a:sym typeface="Times New Roman"/>
              </a:rPr>
              <a:t> </a:t>
            </a:r>
            <a:r>
              <a:rPr lang="en-US" dirty="0">
                <a:solidFill>
                  <a:srgbClr val="222222"/>
                </a:solidFill>
                <a:highlight>
                  <a:srgbClr val="FFFFFF"/>
                </a:highlight>
                <a:latin typeface="Times New Roman"/>
                <a:ea typeface="Times New Roman"/>
                <a:cs typeface="Times New Roman"/>
                <a:sym typeface="Times New Roman"/>
              </a:rPr>
              <a:t>in computer.</a:t>
            </a:r>
            <a:endParaRPr dirty="0">
              <a:solidFill>
                <a:srgbClr val="222222"/>
              </a:solidFill>
              <a:highlight>
                <a:srgbClr val="FFFFFF"/>
              </a:highlight>
              <a:latin typeface="Times New Roman"/>
              <a:ea typeface="Times New Roman"/>
              <a:cs typeface="Times New Roman"/>
              <a:sym typeface="Times New Roman"/>
            </a:endParaRPr>
          </a:p>
          <a:p>
            <a:pPr marL="1587500" lvl="1" indent="-228600" algn="l" rtl="0">
              <a:lnSpc>
                <a:spcPct val="115000"/>
              </a:lnSpc>
              <a:spcBef>
                <a:spcPts val="0"/>
              </a:spcBef>
              <a:spcAft>
                <a:spcPts val="0"/>
              </a:spcAft>
              <a:buClr>
                <a:srgbClr val="3A3A3A"/>
              </a:buClr>
              <a:buSzPts val="2400"/>
              <a:buFont typeface="Times New Roman"/>
              <a:buNone/>
            </a:pPr>
            <a:endParaRPr b="1" dirty="0">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55" name="Google Shape;555;g1d0d05df702_1_16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DD53827-C961-47D1-96DF-BEDEFD42737C}"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56" name="Google Shape;556;g1d0d05df702_1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37</a:t>
            </a:fld>
            <a:endParaRPr sz="1200">
              <a:solidFill>
                <a:schemeClr val="dk1"/>
              </a:solidFill>
              <a:latin typeface="Times New Roman"/>
              <a:ea typeface="Times New Roman"/>
              <a:cs typeface="Times New Roman"/>
              <a:sym typeface="Times New Roman"/>
            </a:endParaRPr>
          </a:p>
        </p:txBody>
      </p:sp>
      <p:pic>
        <p:nvPicPr>
          <p:cNvPr id="557" name="Google Shape;557;g1d0d05df702_1_163"/>
          <p:cNvPicPr preferRelativeResize="0"/>
          <p:nvPr/>
        </p:nvPicPr>
        <p:blipFill rotWithShape="1">
          <a:blip r:embed="rId4">
            <a:alphaModFix/>
          </a:blip>
          <a:srcRect/>
          <a:stretch/>
        </p:blipFill>
        <p:spPr>
          <a:xfrm>
            <a:off x="31575" y="159419"/>
            <a:ext cx="724508" cy="654774"/>
          </a:xfrm>
          <a:prstGeom prst="rect">
            <a:avLst/>
          </a:prstGeom>
          <a:noFill/>
          <a:ln>
            <a:noFill/>
          </a:ln>
        </p:spPr>
      </p:pic>
      <p:sp>
        <p:nvSpPr>
          <p:cNvPr id="558" name="Google Shape;558;g1d0d05df702_1_16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9" name="Google Shape;559;g1d0d05df702_1_16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60" name="Google Shape;560;g1d0d05df702_1_16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61" name="Google Shape;561;g1d0d05df702_1_16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62" name="Google Shape;562;g1d0d05df702_1_16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63" name="Google Shape;563;g1d0d05df702_1_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64" name="Google Shape;564;g1d0d05df702_1_16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65" name="Google Shape;565;g1d0d05df702_1_163"/>
          <p:cNvSpPr txBox="1"/>
          <p:nvPr/>
        </p:nvSpPr>
        <p:spPr>
          <a:xfrm>
            <a:off x="1479118" y="85713"/>
            <a:ext cx="10702566"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C00000"/>
                </a:solidFill>
                <a:latin typeface="Times New Roman"/>
                <a:ea typeface="Times New Roman"/>
                <a:cs typeface="Times New Roman"/>
                <a:sym typeface="Times New Roman"/>
              </a:rPr>
              <a:t> </a:t>
            </a:r>
            <a:r>
              <a:rPr lang="en-US" sz="44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a:solidFill>
                  <a:srgbClr val="C00000"/>
                </a:solidFill>
                <a:latin typeface="Times New Roman"/>
                <a:ea typeface="Times New Roman"/>
                <a:cs typeface="Times New Roman"/>
                <a:sym typeface="Times New Roman"/>
              </a:rPr>
              <a:t>of Embedded System</a:t>
            </a:r>
            <a:endParaRPr sz="4400" b="1" i="0" u="none" strike="noStrike" cap="none">
              <a:solidFill>
                <a:srgbClr val="C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863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d0d05df702_1_163"/>
          <p:cNvSpPr txBox="1">
            <a:spLocks noGrp="1"/>
          </p:cNvSpPr>
          <p:nvPr>
            <p:ph type="body" idx="1"/>
          </p:nvPr>
        </p:nvSpPr>
        <p:spPr>
          <a:xfrm>
            <a:off x="830275" y="870650"/>
            <a:ext cx="11499598" cy="5485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0"/>
              </a:spcBef>
              <a:spcAft>
                <a:spcPts val="0"/>
              </a:spcAft>
              <a:buClr>
                <a:srgbClr val="222222"/>
              </a:buClr>
              <a:buSzPts val="1800"/>
              <a:buNone/>
            </a:pPr>
            <a:endParaRPr b="1" dirty="0">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55" name="Google Shape;555;g1d0d05df702_1_16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F88EF1D-6B00-4953-9C87-B42B4A2FF33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56" name="Google Shape;556;g1d0d05df702_1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38</a:t>
            </a:fld>
            <a:endParaRPr sz="1200">
              <a:solidFill>
                <a:schemeClr val="dk1"/>
              </a:solidFill>
              <a:latin typeface="Times New Roman"/>
              <a:ea typeface="Times New Roman"/>
              <a:cs typeface="Times New Roman"/>
              <a:sym typeface="Times New Roman"/>
            </a:endParaRPr>
          </a:p>
        </p:txBody>
      </p:sp>
      <p:pic>
        <p:nvPicPr>
          <p:cNvPr id="557" name="Google Shape;557;g1d0d05df702_1_16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58" name="Google Shape;558;g1d0d05df702_1_16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9" name="Google Shape;559;g1d0d05df702_1_16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60" name="Google Shape;560;g1d0d05df702_1_16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61" name="Google Shape;561;g1d0d05df702_1_16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62" name="Google Shape;562;g1d0d05df702_1_16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63" name="Google Shape;563;g1d0d05df702_1_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64" name="Google Shape;564;g1d0d05df702_1_16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65" name="Google Shape;565;g1d0d05df702_1_163"/>
          <p:cNvSpPr txBox="1"/>
          <p:nvPr/>
        </p:nvSpPr>
        <p:spPr>
          <a:xfrm>
            <a:off x="1479118" y="85713"/>
            <a:ext cx="10702566"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C00000"/>
                </a:solidFill>
                <a:latin typeface="Times New Roman"/>
                <a:ea typeface="Times New Roman"/>
                <a:cs typeface="Times New Roman"/>
                <a:sym typeface="Times New Roman"/>
              </a:rPr>
              <a:t> </a:t>
            </a:r>
            <a:r>
              <a:rPr lang="en-US" sz="4400" b="1" i="0" u="none" strike="noStrike" cap="none" dirty="0" smtClean="0">
                <a:solidFill>
                  <a:srgbClr val="C00000"/>
                </a:solidFill>
                <a:highlight>
                  <a:srgbClr val="FFFFFF"/>
                </a:highlight>
                <a:latin typeface="Times New Roman"/>
                <a:ea typeface="Times New Roman"/>
                <a:cs typeface="Times New Roman"/>
                <a:sym typeface="Times New Roman"/>
              </a:rPr>
              <a:t>Pros and Cons of </a:t>
            </a:r>
            <a:r>
              <a:rPr lang="en-US" sz="4400" b="1" i="0" u="none" strike="noStrike" cap="none" dirty="0" smtClean="0">
                <a:solidFill>
                  <a:srgbClr val="C00000"/>
                </a:solidFill>
                <a:latin typeface="Times New Roman"/>
                <a:ea typeface="Times New Roman"/>
                <a:cs typeface="Times New Roman"/>
                <a:sym typeface="Times New Roman"/>
              </a:rPr>
              <a:t>Embedded </a:t>
            </a:r>
            <a:r>
              <a:rPr lang="en-US" sz="4400" b="1" i="0" u="none" strike="noStrike" cap="none" dirty="0">
                <a:solidFill>
                  <a:srgbClr val="C00000"/>
                </a:solidFill>
                <a:latin typeface="Times New Roman"/>
                <a:ea typeface="Times New Roman"/>
                <a:cs typeface="Times New Roman"/>
                <a:sym typeface="Times New Roman"/>
              </a:rPr>
              <a:t>System</a:t>
            </a:r>
            <a:endParaRPr sz="4400" b="1" i="0" u="none" strike="noStrike" cap="none" dirty="0">
              <a:solidFill>
                <a:srgbClr val="C00000"/>
              </a:solidFill>
              <a:latin typeface="Times New Roman"/>
              <a:ea typeface="Times New Roman"/>
              <a:cs typeface="Times New Roman"/>
              <a:sym typeface="Times New Roman"/>
            </a:endParaRPr>
          </a:p>
        </p:txBody>
      </p:sp>
      <p:sp>
        <p:nvSpPr>
          <p:cNvPr id="2" name="Rectangle 1"/>
          <p:cNvSpPr/>
          <p:nvPr/>
        </p:nvSpPr>
        <p:spPr>
          <a:xfrm>
            <a:off x="1465263" y="1152875"/>
            <a:ext cx="6096000" cy="3970318"/>
          </a:xfrm>
          <a:prstGeom prst="rect">
            <a:avLst/>
          </a:prstGeom>
        </p:spPr>
        <p:txBody>
          <a:bodyPr>
            <a:spAutoFit/>
          </a:bodyPr>
          <a:lstStyle/>
          <a:p>
            <a:r>
              <a:rPr lang="en-US" sz="2800" b="1" dirty="0">
                <a:solidFill>
                  <a:srgbClr val="C00000"/>
                </a:solidFill>
                <a:latin typeface="Heebo"/>
              </a:rPr>
              <a:t>Advantages</a:t>
            </a:r>
          </a:p>
          <a:p>
            <a:pPr>
              <a:buFont typeface="Arial" panose="020B0604020202020204" pitchFamily="34" charset="0"/>
              <a:buChar char="•"/>
            </a:pPr>
            <a:r>
              <a:rPr lang="en-US" sz="2800" dirty="0">
                <a:latin typeface="Nunito"/>
              </a:rPr>
              <a:t>Easily Customizable</a:t>
            </a:r>
          </a:p>
          <a:p>
            <a:pPr>
              <a:buFont typeface="Arial" panose="020B0604020202020204" pitchFamily="34" charset="0"/>
              <a:buChar char="•"/>
            </a:pPr>
            <a:r>
              <a:rPr lang="en-US" sz="2800" dirty="0">
                <a:latin typeface="Nunito"/>
              </a:rPr>
              <a:t>Low power consumption</a:t>
            </a:r>
          </a:p>
          <a:p>
            <a:pPr>
              <a:buFont typeface="Arial" panose="020B0604020202020204" pitchFamily="34" charset="0"/>
              <a:buChar char="•"/>
            </a:pPr>
            <a:r>
              <a:rPr lang="en-US" sz="2800" dirty="0">
                <a:latin typeface="Nunito"/>
              </a:rPr>
              <a:t>Low cost</a:t>
            </a:r>
          </a:p>
          <a:p>
            <a:pPr>
              <a:buFont typeface="Arial" panose="020B0604020202020204" pitchFamily="34" charset="0"/>
              <a:buChar char="•"/>
            </a:pPr>
            <a:r>
              <a:rPr lang="en-US" sz="2800" dirty="0">
                <a:latin typeface="Nunito"/>
              </a:rPr>
              <a:t>Enhanced </a:t>
            </a:r>
            <a:r>
              <a:rPr lang="en-US" sz="2800" dirty="0" smtClean="0">
                <a:latin typeface="Nunito"/>
              </a:rPr>
              <a:t>performance</a:t>
            </a:r>
          </a:p>
          <a:p>
            <a:pPr>
              <a:buFont typeface="Arial" panose="020B0604020202020204" pitchFamily="34" charset="0"/>
              <a:buChar char="•"/>
            </a:pPr>
            <a:endParaRPr lang="en-US" sz="2800" dirty="0">
              <a:latin typeface="Nunito"/>
            </a:endParaRPr>
          </a:p>
          <a:p>
            <a:r>
              <a:rPr lang="en-US" sz="2800" b="1" dirty="0">
                <a:solidFill>
                  <a:srgbClr val="C00000"/>
                </a:solidFill>
                <a:latin typeface="Heebo"/>
              </a:rPr>
              <a:t>Disadvantages</a:t>
            </a:r>
          </a:p>
          <a:p>
            <a:pPr>
              <a:buFont typeface="Arial" panose="020B0604020202020204" pitchFamily="34" charset="0"/>
              <a:buChar char="•"/>
            </a:pPr>
            <a:r>
              <a:rPr lang="en-US" sz="2800" dirty="0">
                <a:latin typeface="Nunito"/>
              </a:rPr>
              <a:t>High development effort</a:t>
            </a:r>
          </a:p>
          <a:p>
            <a:pPr>
              <a:buFont typeface="Arial" panose="020B0604020202020204" pitchFamily="34" charset="0"/>
              <a:buChar char="•"/>
            </a:pPr>
            <a:r>
              <a:rPr lang="en-US" sz="2800" dirty="0">
                <a:latin typeface="Nunito"/>
              </a:rPr>
              <a:t>Larger time to market</a:t>
            </a:r>
          </a:p>
        </p:txBody>
      </p:sp>
    </p:spTree>
    <p:extLst>
      <p:ext uri="{BB962C8B-B14F-4D97-AF65-F5344CB8AC3E}">
        <p14:creationId xmlns:p14="http://schemas.microsoft.com/office/powerpoint/2010/main" val="25186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d0d05df702_1_163"/>
          <p:cNvSpPr txBox="1">
            <a:spLocks noGrp="1"/>
          </p:cNvSpPr>
          <p:nvPr>
            <p:ph type="body" idx="1"/>
          </p:nvPr>
        </p:nvSpPr>
        <p:spPr>
          <a:xfrm>
            <a:off x="830275" y="870650"/>
            <a:ext cx="11499598" cy="5485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0"/>
              </a:spcBef>
              <a:spcAft>
                <a:spcPts val="0"/>
              </a:spcAft>
              <a:buClr>
                <a:srgbClr val="222222"/>
              </a:buClr>
              <a:buSzPts val="1800"/>
              <a:buNone/>
            </a:pPr>
            <a:endParaRPr b="1" dirty="0">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dirty="0">
              <a:latin typeface="Times New Roman"/>
              <a:ea typeface="Times New Roman"/>
              <a:cs typeface="Times New Roman"/>
              <a:sym typeface="Times New Roman"/>
            </a:endParaRPr>
          </a:p>
        </p:txBody>
      </p:sp>
      <p:sp>
        <p:nvSpPr>
          <p:cNvPr id="555" name="Google Shape;555;g1d0d05df702_1_16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4403D42-E174-4D56-A68B-B3F1ADC9BC28}"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56" name="Google Shape;556;g1d0d05df702_1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39</a:t>
            </a:fld>
            <a:endParaRPr sz="1200">
              <a:solidFill>
                <a:schemeClr val="dk1"/>
              </a:solidFill>
              <a:latin typeface="Times New Roman"/>
              <a:ea typeface="Times New Roman"/>
              <a:cs typeface="Times New Roman"/>
              <a:sym typeface="Times New Roman"/>
            </a:endParaRPr>
          </a:p>
        </p:txBody>
      </p:sp>
      <p:pic>
        <p:nvPicPr>
          <p:cNvPr id="557" name="Google Shape;557;g1d0d05df702_1_16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58" name="Google Shape;558;g1d0d05df702_1_16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9" name="Google Shape;559;g1d0d05df702_1_16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560" name="Google Shape;560;g1d0d05df702_1_16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61" name="Google Shape;561;g1d0d05df702_1_16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562" name="Google Shape;562;g1d0d05df702_1_16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63" name="Google Shape;563;g1d0d05df702_1_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64" name="Google Shape;564;g1d0d05df702_1_16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565" name="Google Shape;565;g1d0d05df702_1_163"/>
          <p:cNvSpPr txBox="1"/>
          <p:nvPr/>
        </p:nvSpPr>
        <p:spPr>
          <a:xfrm>
            <a:off x="1479118" y="85713"/>
            <a:ext cx="10702566"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C00000"/>
                </a:solidFill>
                <a:latin typeface="Times New Roman"/>
                <a:ea typeface="Times New Roman"/>
                <a:cs typeface="Times New Roman"/>
                <a:sym typeface="Times New Roman"/>
              </a:rPr>
              <a:t> </a:t>
            </a:r>
            <a:r>
              <a:rPr lang="en-US" sz="4400" b="1" i="0" u="none" strike="noStrike" cap="none" dirty="0" smtClean="0">
                <a:solidFill>
                  <a:srgbClr val="C00000"/>
                </a:solidFill>
                <a:highlight>
                  <a:srgbClr val="FFFFFF"/>
                </a:highlight>
                <a:latin typeface="Times New Roman"/>
                <a:ea typeface="Times New Roman"/>
                <a:cs typeface="Times New Roman"/>
                <a:sym typeface="Times New Roman"/>
              </a:rPr>
              <a:t>Applications </a:t>
            </a:r>
            <a:r>
              <a:rPr lang="en-US" sz="4400" b="1" i="0" u="none" strike="noStrike" cap="none" dirty="0" smtClean="0">
                <a:solidFill>
                  <a:srgbClr val="C00000"/>
                </a:solidFill>
                <a:latin typeface="Times New Roman"/>
                <a:ea typeface="Times New Roman"/>
                <a:cs typeface="Times New Roman"/>
                <a:sym typeface="Times New Roman"/>
              </a:rPr>
              <a:t>of </a:t>
            </a:r>
            <a:r>
              <a:rPr lang="en-US" sz="4400" b="1" i="0" u="none" strike="noStrike" cap="none" dirty="0">
                <a:solidFill>
                  <a:srgbClr val="C00000"/>
                </a:solidFill>
                <a:latin typeface="Times New Roman"/>
                <a:ea typeface="Times New Roman"/>
                <a:cs typeface="Times New Roman"/>
                <a:sym typeface="Times New Roman"/>
              </a:rPr>
              <a:t>Embedded System</a:t>
            </a:r>
            <a:endParaRPr sz="4400" b="1" i="0" u="none" strike="noStrike" cap="none" dirty="0">
              <a:solidFill>
                <a:srgbClr val="C00000"/>
              </a:solidFill>
              <a:latin typeface="Times New Roman"/>
              <a:ea typeface="Times New Roman"/>
              <a:cs typeface="Times New Roman"/>
              <a:sym typeface="Times New Roman"/>
            </a:endParaRPr>
          </a:p>
        </p:txBody>
      </p:sp>
      <p:sp>
        <p:nvSpPr>
          <p:cNvPr id="2" name="TextBox 1"/>
          <p:cNvSpPr txBox="1"/>
          <p:nvPr/>
        </p:nvSpPr>
        <p:spPr>
          <a:xfrm>
            <a:off x="1617663" y="714249"/>
            <a:ext cx="5545137" cy="58294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b="1" dirty="0" smtClean="0"/>
              <a:t>Consumer Appliance</a:t>
            </a:r>
          </a:p>
          <a:p>
            <a:pPr marL="342900" indent="-342900">
              <a:lnSpc>
                <a:spcPct val="150000"/>
              </a:lnSpc>
              <a:buFont typeface="Arial" panose="020B0604020202020204" pitchFamily="34" charset="0"/>
              <a:buChar char="•"/>
            </a:pPr>
            <a:r>
              <a:rPr lang="en-US" sz="2800" b="1" dirty="0" smtClean="0"/>
              <a:t>Industrial Automation</a:t>
            </a:r>
          </a:p>
          <a:p>
            <a:pPr marL="342900" indent="-342900">
              <a:lnSpc>
                <a:spcPct val="150000"/>
              </a:lnSpc>
              <a:buFont typeface="Arial" panose="020B0604020202020204" pitchFamily="34" charset="0"/>
              <a:buChar char="•"/>
            </a:pPr>
            <a:r>
              <a:rPr lang="en-US" sz="2800" b="1" dirty="0" smtClean="0"/>
              <a:t>Medical Electronics</a:t>
            </a:r>
          </a:p>
          <a:p>
            <a:pPr marL="342900" indent="-342900">
              <a:lnSpc>
                <a:spcPct val="150000"/>
              </a:lnSpc>
              <a:buFont typeface="Arial" panose="020B0604020202020204" pitchFamily="34" charset="0"/>
              <a:buChar char="•"/>
            </a:pPr>
            <a:r>
              <a:rPr lang="en-US" sz="2800" b="1" dirty="0" smtClean="0"/>
              <a:t>Computer Networking</a:t>
            </a:r>
          </a:p>
          <a:p>
            <a:pPr marL="342900" indent="-342900">
              <a:lnSpc>
                <a:spcPct val="150000"/>
              </a:lnSpc>
              <a:buFont typeface="Arial" panose="020B0604020202020204" pitchFamily="34" charset="0"/>
              <a:buChar char="•"/>
            </a:pPr>
            <a:r>
              <a:rPr lang="en-US" sz="2800" b="1" dirty="0" smtClean="0"/>
              <a:t>Telecommunications</a:t>
            </a:r>
          </a:p>
          <a:p>
            <a:pPr marL="342900" indent="-342900">
              <a:lnSpc>
                <a:spcPct val="150000"/>
              </a:lnSpc>
              <a:buFont typeface="Arial" panose="020B0604020202020204" pitchFamily="34" charset="0"/>
              <a:buChar char="•"/>
            </a:pPr>
            <a:r>
              <a:rPr lang="en-US" sz="2800" b="1" dirty="0" smtClean="0"/>
              <a:t>Wireless Technologies</a:t>
            </a:r>
          </a:p>
          <a:p>
            <a:pPr marL="342900" indent="-342900">
              <a:lnSpc>
                <a:spcPct val="150000"/>
              </a:lnSpc>
              <a:buFont typeface="Arial" panose="020B0604020202020204" pitchFamily="34" charset="0"/>
              <a:buChar char="•"/>
            </a:pPr>
            <a:r>
              <a:rPr lang="en-US" sz="2800" b="1" dirty="0" smtClean="0"/>
              <a:t>Instrumentation</a:t>
            </a:r>
          </a:p>
          <a:p>
            <a:pPr marL="342900" indent="-342900">
              <a:lnSpc>
                <a:spcPct val="150000"/>
              </a:lnSpc>
              <a:buFont typeface="Arial" panose="020B0604020202020204" pitchFamily="34" charset="0"/>
              <a:buChar char="•"/>
            </a:pPr>
            <a:r>
              <a:rPr lang="en-US" sz="2800" b="1" dirty="0" smtClean="0"/>
              <a:t>Security</a:t>
            </a:r>
          </a:p>
          <a:p>
            <a:pPr marL="342900" indent="-342900">
              <a:lnSpc>
                <a:spcPct val="150000"/>
              </a:lnSpc>
              <a:buFont typeface="Arial" panose="020B0604020202020204" pitchFamily="34" charset="0"/>
              <a:buChar char="•"/>
            </a:pPr>
            <a:r>
              <a:rPr lang="en-US" sz="2800" b="1" dirty="0" smtClean="0"/>
              <a:t>Finance</a:t>
            </a:r>
            <a:endParaRPr lang="en-US" sz="2800" b="1" dirty="0"/>
          </a:p>
        </p:txBody>
      </p:sp>
    </p:spTree>
    <p:extLst>
      <p:ext uri="{BB962C8B-B14F-4D97-AF65-F5344CB8AC3E}">
        <p14:creationId xmlns:p14="http://schemas.microsoft.com/office/powerpoint/2010/main" val="27622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9"/>
          <p:cNvSpPr txBox="1">
            <a:spLocks noGrp="1"/>
          </p:cNvSpPr>
          <p:nvPr>
            <p:ph type="title"/>
          </p:nvPr>
        </p:nvSpPr>
        <p:spPr>
          <a:xfrm>
            <a:off x="880265" y="661155"/>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b="1">
                <a:latin typeface="Times New Roman"/>
                <a:ea typeface="Times New Roman"/>
                <a:cs typeface="Times New Roman"/>
                <a:sym typeface="Times New Roman"/>
              </a:rPr>
              <a:t>Unit wise distribution of CCA-70  Marks </a:t>
            </a:r>
            <a:br>
              <a:rPr lang="en-US" b="1">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37" name="Google Shape;137;p1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AE1136E-1583-4CE4-8187-DD425D0586ED}" type="datetime1">
              <a:rPr lang="en-US" smtClean="0"/>
              <a:t>3/8/2023</a:t>
            </a:fld>
            <a:endParaRPr/>
          </a:p>
        </p:txBody>
      </p:sp>
      <p:sp>
        <p:nvSpPr>
          <p:cNvPr id="138" name="Google Shape;13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39" name="Google Shape;139;p149"/>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40" name="Google Shape;140;p149"/>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41" name="Google Shape;141;p14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2" name="Google Shape;142;p149"/>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43" name="Google Shape;143;p14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44" name="Google Shape;144;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45" name="Google Shape;145;p149"/>
          <p:cNvPicPr preferRelativeResize="0"/>
          <p:nvPr/>
        </p:nvPicPr>
        <p:blipFill rotWithShape="1">
          <a:blip r:embed="rId4">
            <a:alphaModFix/>
          </a:blip>
          <a:srcRect/>
          <a:stretch/>
        </p:blipFill>
        <p:spPr>
          <a:xfrm>
            <a:off x="1346198" y="1129067"/>
            <a:ext cx="9869056" cy="4135660"/>
          </a:xfrm>
          <a:prstGeom prst="rect">
            <a:avLst/>
          </a:prstGeom>
          <a:noFill/>
          <a:ln>
            <a:noFill/>
          </a:ln>
        </p:spPr>
      </p:pic>
      <p:sp>
        <p:nvSpPr>
          <p:cNvPr id="146" name="Google Shape;146;p149"/>
          <p:cNvSpPr txBox="1"/>
          <p:nvPr/>
        </p:nvSpPr>
        <p:spPr>
          <a:xfrm>
            <a:off x="1648614" y="5694001"/>
            <a:ext cx="10515600" cy="432061"/>
          </a:xfrm>
          <a:prstGeom prst="rect">
            <a:avLst/>
          </a:prstGeom>
          <a:noFill/>
          <a:ln>
            <a:noFill/>
          </a:ln>
        </p:spPr>
        <p:txBody>
          <a:bodyPr spcFirstLastPara="1" wrap="square" lIns="91425" tIns="45700" rIns="91425" bIns="45700" anchor="ctr" anchorCtr="0">
            <a:normAutofit fontScale="67500" lnSpcReduction="20000"/>
          </a:bodyPr>
          <a:lstStyle/>
          <a:p>
            <a:pPr marL="0" marR="0" lvl="0" indent="0" algn="l" rtl="0">
              <a:lnSpc>
                <a:spcPct val="90000"/>
              </a:lnSpc>
              <a:spcBef>
                <a:spcPts val="0"/>
              </a:spcBef>
              <a:spcAft>
                <a:spcPts val="0"/>
              </a:spcAft>
              <a:buClr>
                <a:schemeClr val="dk1"/>
              </a:buClr>
              <a:buSzPct val="100000"/>
              <a:buFont typeface="Calibri"/>
              <a:buNone/>
            </a:pPr>
            <a:r>
              <a:rPr lang="en-US" sz="4400" b="1" i="0" u="none" strike="noStrike" cap="none">
                <a:solidFill>
                  <a:schemeClr val="dk1"/>
                </a:solidFill>
                <a:latin typeface="Times New Roman"/>
                <a:ea typeface="Times New Roman"/>
                <a:cs typeface="Times New Roman"/>
                <a:sym typeface="Times New Roman"/>
              </a:rPr>
              <a:t>LCA-30 Marks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1d0d05df702_1_198"/>
          <p:cNvSpPr txBox="1">
            <a:spLocks noGrp="1"/>
          </p:cNvSpPr>
          <p:nvPr>
            <p:ph type="body" idx="1"/>
          </p:nvPr>
        </p:nvSpPr>
        <p:spPr>
          <a:xfrm>
            <a:off x="830275" y="870650"/>
            <a:ext cx="10906800" cy="5485800"/>
          </a:xfrm>
          <a:prstGeom prst="rect">
            <a:avLst/>
          </a:prstGeom>
          <a:noFill/>
          <a:ln>
            <a:noFill/>
          </a:ln>
        </p:spPr>
        <p:txBody>
          <a:bodyPr spcFirstLastPara="1" wrap="square" lIns="91425" tIns="45700" rIns="91425" bIns="45700" anchor="t" anchorCtr="0">
            <a:noAutofit/>
          </a:bodyPr>
          <a:lstStyle/>
          <a:p>
            <a:pPr marL="457200" lvl="0" indent="-228600" algn="l" rtl="0">
              <a:lnSpc>
                <a:spcPct val="115000"/>
              </a:lnSpc>
              <a:spcBef>
                <a:spcPts val="0"/>
              </a:spcBef>
              <a:spcAft>
                <a:spcPts val="0"/>
              </a:spcAft>
              <a:buClr>
                <a:srgbClr val="222222"/>
              </a:buClr>
              <a:buSzPts val="1800"/>
              <a:buFont typeface="Arial"/>
              <a:buNone/>
            </a:pPr>
            <a:endParaRPr>
              <a:solidFill>
                <a:srgbClr val="222222"/>
              </a:solidFill>
              <a:highlight>
                <a:srgbClr val="FFFFFF"/>
              </a:highlight>
              <a:latin typeface="Arial"/>
              <a:ea typeface="Arial"/>
              <a:cs typeface="Arial"/>
              <a:sym typeface="Arial"/>
            </a:endParaRPr>
          </a:p>
          <a:p>
            <a:pPr marL="1587500" lvl="1" indent="-228600" algn="l" rtl="0">
              <a:lnSpc>
                <a:spcPct val="115000"/>
              </a:lnSpc>
              <a:spcBef>
                <a:spcPts val="0"/>
              </a:spcBef>
              <a:spcAft>
                <a:spcPts val="0"/>
              </a:spcAft>
              <a:buClr>
                <a:srgbClr val="3A3A3A"/>
              </a:buClr>
              <a:buSzPts val="2400"/>
              <a:buFont typeface="Times New Roman"/>
              <a:buNone/>
            </a:pPr>
            <a:endParaRPr b="1">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360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573" name="Google Shape;573;g1d0d05df702_1_198"/>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8A3A974-878D-479C-82CB-200511E96C5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74" name="Google Shape;574;g1d0d05df702_1_1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40</a:t>
            </a:fld>
            <a:endParaRPr sz="1200">
              <a:solidFill>
                <a:schemeClr val="dk1"/>
              </a:solidFill>
              <a:latin typeface="Times New Roman"/>
              <a:ea typeface="Times New Roman"/>
              <a:cs typeface="Times New Roman"/>
              <a:sym typeface="Times New Roman"/>
            </a:endParaRPr>
          </a:p>
        </p:txBody>
      </p:sp>
      <p:pic>
        <p:nvPicPr>
          <p:cNvPr id="575" name="Google Shape;575;g1d0d05df702_1_198"/>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76" name="Google Shape;576;g1d0d05df702_1_198"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1d0d05df702_1_198"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8" name="Google Shape;578;g1d0d05df702_1_198"/>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79" name="Google Shape;579;g1d0d05df702_1_198"/>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80" name="Google Shape;580;g1d0d05df702_1_198"/>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581" name="Google Shape;581;g1d0d05df702_1_19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82" name="Google Shape;582;g1d0d05df702_1_198"/>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583" name="Google Shape;583;g1d0d05df702_1_198"/>
          <p:cNvSpPr txBox="1"/>
          <p:nvPr/>
        </p:nvSpPr>
        <p:spPr>
          <a:xfrm>
            <a:off x="1876769" y="-3113"/>
            <a:ext cx="8645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C00000"/>
                </a:solidFill>
                <a:latin typeface="Times New Roman"/>
                <a:ea typeface="Times New Roman"/>
                <a:cs typeface="Times New Roman"/>
                <a:sym typeface="Times New Roman"/>
              </a:rPr>
              <a:t>Examples</a:t>
            </a:r>
            <a:r>
              <a:rPr lang="en-US" sz="4800" b="1" i="0" u="none" strike="noStrike" cap="none">
                <a:solidFill>
                  <a:srgbClr val="C00000"/>
                </a:solidFill>
                <a:highlight>
                  <a:srgbClr val="FFFFFF"/>
                </a:highlight>
                <a:latin typeface="Times New Roman"/>
                <a:ea typeface="Times New Roman"/>
                <a:cs typeface="Times New Roman"/>
                <a:sym typeface="Times New Roman"/>
              </a:rPr>
              <a:t> </a:t>
            </a:r>
            <a:r>
              <a:rPr lang="en-US" sz="4800" b="1" i="0" u="none" strike="noStrike" cap="none">
                <a:solidFill>
                  <a:srgbClr val="C00000"/>
                </a:solidFill>
                <a:latin typeface="Times New Roman"/>
                <a:ea typeface="Times New Roman"/>
                <a:cs typeface="Times New Roman"/>
                <a:sym typeface="Times New Roman"/>
              </a:rPr>
              <a:t>of Embedded System</a:t>
            </a:r>
            <a:endParaRPr sz="4800" b="1" i="0" u="none" strike="noStrike" cap="none">
              <a:solidFill>
                <a:srgbClr val="C00000"/>
              </a:solidFill>
              <a:latin typeface="Times New Roman"/>
              <a:ea typeface="Times New Roman"/>
              <a:cs typeface="Times New Roman"/>
              <a:sym typeface="Times New Roman"/>
            </a:endParaRPr>
          </a:p>
        </p:txBody>
      </p:sp>
      <p:pic>
        <p:nvPicPr>
          <p:cNvPr id="584" name="Google Shape;584;g1d0d05df702_1_198"/>
          <p:cNvPicPr preferRelativeResize="0"/>
          <p:nvPr/>
        </p:nvPicPr>
        <p:blipFill rotWithShape="1">
          <a:blip r:embed="rId4">
            <a:alphaModFix/>
          </a:blip>
          <a:srcRect/>
          <a:stretch/>
        </p:blipFill>
        <p:spPr>
          <a:xfrm>
            <a:off x="842975" y="1023275"/>
            <a:ext cx="10506075" cy="5241002"/>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d0d05df702_1_216"/>
          <p:cNvSpPr txBox="1">
            <a:spLocks noGrp="1"/>
          </p:cNvSpPr>
          <p:nvPr>
            <p:ph type="body" idx="1"/>
          </p:nvPr>
        </p:nvSpPr>
        <p:spPr>
          <a:xfrm>
            <a:off x="830275" y="870650"/>
            <a:ext cx="10906800" cy="54858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800"/>
              <a:buNone/>
            </a:pPr>
            <a:endParaRPr b="1">
              <a:solidFill>
                <a:srgbClr val="3A3A3A"/>
              </a:solidFill>
              <a:highlight>
                <a:srgbClr val="FFFFFF"/>
              </a:highlight>
              <a:latin typeface="Times New Roman"/>
              <a:ea typeface="Times New Roman"/>
              <a:cs typeface="Times New Roman"/>
              <a:sym typeface="Times New Roman"/>
            </a:endParaRPr>
          </a:p>
          <a:p>
            <a:pPr marL="0" lvl="0" indent="0" algn="l" rtl="0">
              <a:lnSpc>
                <a:spcPct val="113636"/>
              </a:lnSpc>
              <a:spcBef>
                <a:spcPts val="0"/>
              </a:spcBef>
              <a:spcAft>
                <a:spcPts val="0"/>
              </a:spcAft>
              <a:buSzPts val="1800"/>
              <a:buNone/>
            </a:pPr>
            <a:endParaRPr sz="2400">
              <a:solidFill>
                <a:srgbClr val="222222"/>
              </a:solidFill>
              <a:highlight>
                <a:srgbClr val="FFFFFF"/>
              </a:highlight>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p>
        </p:txBody>
      </p:sp>
      <p:sp>
        <p:nvSpPr>
          <p:cNvPr id="592" name="Google Shape;592;g1d0d05df702_1_216"/>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E43EAF7-A1A0-4351-8C2A-C5B7F9C2CB97}"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593" name="Google Shape;593;g1d0d05df702_1_2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41</a:t>
            </a:fld>
            <a:endParaRPr sz="1200">
              <a:solidFill>
                <a:schemeClr val="dk1"/>
              </a:solidFill>
              <a:latin typeface="Times New Roman"/>
              <a:ea typeface="Times New Roman"/>
              <a:cs typeface="Times New Roman"/>
              <a:sym typeface="Times New Roman"/>
            </a:endParaRPr>
          </a:p>
        </p:txBody>
      </p:sp>
      <p:pic>
        <p:nvPicPr>
          <p:cNvPr id="594" name="Google Shape;594;g1d0d05df702_1_216"/>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595" name="Google Shape;595;g1d0d05df702_1_216"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g1d0d05df702_1_216"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97" name="Google Shape;597;g1d0d05df702_1_216"/>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98" name="Google Shape;598;g1d0d05df702_1_216"/>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99" name="Google Shape;599;g1d0d05df702_1_216"/>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00" name="Google Shape;600;g1d0d05df702_1_21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01" name="Google Shape;601;g1d0d05df702_1_216"/>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02" name="Google Shape;602;g1d0d05df702_1_216"/>
          <p:cNvSpPr txBox="1"/>
          <p:nvPr/>
        </p:nvSpPr>
        <p:spPr>
          <a:xfrm>
            <a:off x="1336799" y="50538"/>
            <a:ext cx="10578109"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Examples</a:t>
            </a:r>
            <a:r>
              <a:rPr lang="en-US" sz="3600" b="1" i="0" u="none" strike="noStrike" cap="none">
                <a:solidFill>
                  <a:srgbClr val="C00000"/>
                </a:solidFill>
                <a:highlight>
                  <a:srgbClr val="FFFFFF"/>
                </a:highlight>
                <a:latin typeface="Arial"/>
                <a:ea typeface="Arial"/>
                <a:cs typeface="Arial"/>
                <a:sym typeface="Arial"/>
              </a:rPr>
              <a:t> </a:t>
            </a:r>
            <a:r>
              <a:rPr lang="en-US" sz="3600" b="1" i="0" u="none" strike="noStrike" cap="none">
                <a:solidFill>
                  <a:srgbClr val="C00000"/>
                </a:solidFill>
                <a:latin typeface="Times New Roman"/>
                <a:ea typeface="Times New Roman"/>
                <a:cs typeface="Times New Roman"/>
                <a:sym typeface="Times New Roman"/>
              </a:rPr>
              <a:t>of  Automotive Embedded System</a:t>
            </a:r>
            <a:endParaRPr sz="3600" b="1" i="0" u="none" strike="noStrike" cap="none">
              <a:solidFill>
                <a:srgbClr val="C00000"/>
              </a:solidFill>
              <a:latin typeface="Times New Roman"/>
              <a:ea typeface="Times New Roman"/>
              <a:cs typeface="Times New Roman"/>
              <a:sym typeface="Times New Roman"/>
            </a:endParaRPr>
          </a:p>
        </p:txBody>
      </p:sp>
      <p:pic>
        <p:nvPicPr>
          <p:cNvPr id="603" name="Google Shape;603;g1d0d05df702_1_216"/>
          <p:cNvPicPr preferRelativeResize="0"/>
          <p:nvPr/>
        </p:nvPicPr>
        <p:blipFill rotWithShape="1">
          <a:blip r:embed="rId4">
            <a:alphaModFix/>
          </a:blip>
          <a:srcRect/>
          <a:stretch/>
        </p:blipFill>
        <p:spPr>
          <a:xfrm>
            <a:off x="830275" y="1152875"/>
            <a:ext cx="6047334" cy="4981261"/>
          </a:xfrm>
          <a:prstGeom prst="rect">
            <a:avLst/>
          </a:prstGeom>
          <a:noFill/>
          <a:ln>
            <a:noFill/>
          </a:ln>
        </p:spPr>
      </p:pic>
      <p:pic>
        <p:nvPicPr>
          <p:cNvPr id="604" name="Google Shape;604;g1d0d05df702_1_216"/>
          <p:cNvPicPr preferRelativeResize="0"/>
          <p:nvPr/>
        </p:nvPicPr>
        <p:blipFill rotWithShape="1">
          <a:blip r:embed="rId5">
            <a:alphaModFix/>
          </a:blip>
          <a:srcRect/>
          <a:stretch/>
        </p:blipFill>
        <p:spPr>
          <a:xfrm>
            <a:off x="6919691" y="1098453"/>
            <a:ext cx="5196994" cy="4892897"/>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d0d05df702_1_238"/>
          <p:cNvSpPr txBox="1">
            <a:spLocks noGrp="1"/>
          </p:cNvSpPr>
          <p:nvPr>
            <p:ph type="body" idx="1"/>
          </p:nvPr>
        </p:nvSpPr>
        <p:spPr>
          <a:xfrm>
            <a:off x="799985" y="749900"/>
            <a:ext cx="11687164" cy="5485800"/>
          </a:xfrm>
          <a:prstGeom prst="rect">
            <a:avLst/>
          </a:prstGeom>
          <a:noFill/>
          <a:ln>
            <a:noFill/>
          </a:ln>
        </p:spPr>
        <p:txBody>
          <a:bodyPr spcFirstLastPara="1" wrap="square" lIns="91425" tIns="45700" rIns="91425" bIns="45700" anchor="t" anchorCtr="0">
            <a:noAutofit/>
          </a:bodyPr>
          <a:lstStyle/>
          <a:p>
            <a:pPr marL="25400" marR="431800" lvl="0" indent="-25400" algn="l" rtl="0">
              <a:lnSpc>
                <a:spcPct val="100000"/>
              </a:lnSpc>
              <a:spcBef>
                <a:spcPts val="2300"/>
              </a:spcBef>
              <a:spcAft>
                <a:spcPts val="0"/>
              </a:spcAft>
              <a:buClr>
                <a:srgbClr val="1A1A1A"/>
              </a:buClr>
              <a:buSzPts val="2400"/>
              <a:buFont typeface="Noto Sans Symbols"/>
              <a:buChar char="⮚"/>
            </a:pPr>
            <a:r>
              <a:rPr lang="en-US" sz="2400" b="1">
                <a:solidFill>
                  <a:srgbClr val="C00000"/>
                </a:solidFill>
                <a:highlight>
                  <a:srgbClr val="FFFFFF"/>
                </a:highlight>
                <a:latin typeface="Times New Roman"/>
                <a:ea typeface="Times New Roman"/>
                <a:cs typeface="Times New Roman"/>
                <a:sym typeface="Times New Roman"/>
              </a:rPr>
              <a:t>Today cars </a:t>
            </a:r>
            <a:r>
              <a:rPr lang="en-US" sz="2400">
                <a:solidFill>
                  <a:srgbClr val="1A1A1A"/>
                </a:solidFill>
                <a:highlight>
                  <a:srgbClr val="FFFFFF"/>
                </a:highlight>
                <a:latin typeface="Times New Roman"/>
                <a:ea typeface="Times New Roman"/>
                <a:cs typeface="Times New Roman"/>
                <a:sym typeface="Times New Roman"/>
              </a:rPr>
              <a:t>use embedded systems to replace old traditional systems.</a:t>
            </a:r>
            <a:endParaRPr sz="2400">
              <a:solidFill>
                <a:srgbClr val="1A1A1A"/>
              </a:solidFill>
              <a:highlight>
                <a:srgbClr val="FFFFFF"/>
              </a:highlight>
              <a:latin typeface="Times New Roman"/>
              <a:ea typeface="Times New Roman"/>
              <a:cs typeface="Times New Roman"/>
              <a:sym typeface="Times New Roman"/>
            </a:endParaRPr>
          </a:p>
          <a:p>
            <a:pPr marL="25400" marR="431800" lvl="0" indent="127000" algn="l" rtl="0">
              <a:lnSpc>
                <a:spcPct val="100000"/>
              </a:lnSpc>
              <a:spcBef>
                <a:spcPts val="0"/>
              </a:spcBef>
              <a:spcAft>
                <a:spcPts val="0"/>
              </a:spcAft>
              <a:buClr>
                <a:srgbClr val="1A1A1A"/>
              </a:buClr>
              <a:buSzPts val="2400"/>
              <a:buFont typeface="Noto Sans Symbols"/>
              <a:buNone/>
            </a:pP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b="1">
                <a:solidFill>
                  <a:srgbClr val="C00000"/>
                </a:solidFill>
                <a:highlight>
                  <a:srgbClr val="FFFFFF"/>
                </a:highlight>
                <a:latin typeface="Times New Roman"/>
                <a:ea typeface="Times New Roman"/>
                <a:cs typeface="Times New Roman"/>
                <a:sym typeface="Times New Roman"/>
              </a:rPr>
              <a:t>Electronic Control Units</a:t>
            </a:r>
            <a:r>
              <a:rPr lang="en-US" sz="2400">
                <a:solidFill>
                  <a:srgbClr val="1A1A1A"/>
                </a:solidFill>
                <a:highlight>
                  <a:srgbClr val="FFFFFF"/>
                </a:highlight>
                <a:latin typeface="Times New Roman"/>
                <a:ea typeface="Times New Roman"/>
                <a:cs typeface="Times New Roman"/>
                <a:sym typeface="Times New Roman"/>
              </a:rPr>
              <a:t> are used in automotive embedded systems Examples.</a:t>
            </a:r>
            <a:endParaRPr sz="2400">
              <a:solidFill>
                <a:srgbClr val="1A1A1A"/>
              </a:solidFill>
              <a:highlight>
                <a:srgbClr val="FFFFFF"/>
              </a:highlight>
              <a:latin typeface="Times New Roman"/>
              <a:ea typeface="Times New Roman"/>
              <a:cs typeface="Times New Roman"/>
              <a:sym typeface="Times New Roman"/>
            </a:endParaRPr>
          </a:p>
          <a:p>
            <a:pPr marL="25400" marR="431800" lvl="0" indent="127000" algn="l" rtl="0">
              <a:lnSpc>
                <a:spcPct val="100000"/>
              </a:lnSpc>
              <a:spcBef>
                <a:spcPts val="0"/>
              </a:spcBef>
              <a:spcAft>
                <a:spcPts val="0"/>
              </a:spcAft>
              <a:buClr>
                <a:srgbClr val="1A1A1A"/>
              </a:buClr>
              <a:buSzPts val="2400"/>
              <a:buFont typeface="Noto Sans Symbols"/>
              <a:buNone/>
            </a:pP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a:solidFill>
                  <a:srgbClr val="1A1A1A"/>
                </a:solidFill>
                <a:highlight>
                  <a:srgbClr val="FFFFFF"/>
                </a:highlight>
                <a:latin typeface="Times New Roman"/>
                <a:ea typeface="Times New Roman"/>
                <a:cs typeface="Times New Roman"/>
                <a:sym typeface="Times New Roman"/>
              </a:rPr>
              <a:t>This unit contains a </a:t>
            </a:r>
            <a:r>
              <a:rPr lang="en-US" sz="2400" b="1">
                <a:solidFill>
                  <a:srgbClr val="C00000"/>
                </a:solidFill>
                <a:highlight>
                  <a:srgbClr val="FFFFFF"/>
                </a:highlight>
                <a:latin typeface="Times New Roman"/>
                <a:ea typeface="Times New Roman"/>
                <a:cs typeface="Times New Roman"/>
                <a:sym typeface="Times New Roman"/>
              </a:rPr>
              <a:t>microcontroller, switches, sensors, drivers, </a:t>
            </a:r>
            <a:r>
              <a:rPr lang="en-US" sz="2400">
                <a:solidFill>
                  <a:srgbClr val="1A1A1A"/>
                </a:solidFill>
                <a:highlight>
                  <a:srgbClr val="FFFFFF"/>
                </a:highlight>
                <a:latin typeface="Times New Roman"/>
                <a:ea typeface="Times New Roman"/>
                <a:cs typeface="Times New Roman"/>
                <a:sym typeface="Times New Roman"/>
              </a:rPr>
              <a:t>etc.</a:t>
            </a:r>
            <a:endParaRPr sz="2400">
              <a:solidFill>
                <a:srgbClr val="1A1A1A"/>
              </a:solidFill>
              <a:highlight>
                <a:srgbClr val="FFFFFF"/>
              </a:highlight>
              <a:latin typeface="Times New Roman"/>
              <a:ea typeface="Times New Roman"/>
              <a:cs typeface="Times New Roman"/>
              <a:sym typeface="Times New Roman"/>
            </a:endParaRPr>
          </a:p>
          <a:p>
            <a:pPr marL="25400" marR="431800" lvl="0" indent="127000" algn="l" rtl="0">
              <a:lnSpc>
                <a:spcPct val="100000"/>
              </a:lnSpc>
              <a:spcBef>
                <a:spcPts val="0"/>
              </a:spcBef>
              <a:spcAft>
                <a:spcPts val="0"/>
              </a:spcAft>
              <a:buClr>
                <a:srgbClr val="1A1A1A"/>
              </a:buClr>
              <a:buSzPts val="2400"/>
              <a:buFont typeface="Noto Sans Symbols"/>
              <a:buNone/>
            </a:pP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a:solidFill>
                  <a:srgbClr val="1A1A1A"/>
                </a:solidFill>
                <a:highlight>
                  <a:srgbClr val="FFFFFF"/>
                </a:highlight>
                <a:latin typeface="Times New Roman"/>
                <a:ea typeface="Times New Roman"/>
                <a:cs typeface="Times New Roman"/>
                <a:sym typeface="Times New Roman"/>
              </a:rPr>
              <a:t>All the </a:t>
            </a:r>
            <a:r>
              <a:rPr lang="en-US" sz="2400" b="1">
                <a:solidFill>
                  <a:srgbClr val="C00000"/>
                </a:solidFill>
                <a:highlight>
                  <a:srgbClr val="FFFFFF"/>
                </a:highlight>
                <a:latin typeface="Times New Roman"/>
                <a:ea typeface="Times New Roman"/>
                <a:cs typeface="Times New Roman"/>
                <a:sym typeface="Times New Roman"/>
              </a:rPr>
              <a:t>sensors and actuators </a:t>
            </a:r>
            <a:r>
              <a:rPr lang="en-US" sz="2400">
                <a:solidFill>
                  <a:srgbClr val="1A1A1A"/>
                </a:solidFill>
                <a:highlight>
                  <a:srgbClr val="FFFFFF"/>
                </a:highlight>
                <a:latin typeface="Times New Roman"/>
                <a:ea typeface="Times New Roman"/>
                <a:cs typeface="Times New Roman"/>
                <a:sym typeface="Times New Roman"/>
              </a:rPr>
              <a:t>are connected to the electronic control unit.</a:t>
            </a:r>
            <a:endParaRPr sz="2400">
              <a:solidFill>
                <a:srgbClr val="1A1A1A"/>
              </a:solidFill>
              <a:highlight>
                <a:srgbClr val="FFFFFF"/>
              </a:highlight>
              <a:latin typeface="Times New Roman"/>
              <a:ea typeface="Times New Roman"/>
              <a:cs typeface="Times New Roman"/>
              <a:sym typeface="Times New Roman"/>
            </a:endParaRPr>
          </a:p>
          <a:p>
            <a:pPr marL="25400" marR="431800" lvl="0" indent="127000" algn="l" rtl="0">
              <a:lnSpc>
                <a:spcPct val="100000"/>
              </a:lnSpc>
              <a:spcBef>
                <a:spcPts val="0"/>
              </a:spcBef>
              <a:spcAft>
                <a:spcPts val="0"/>
              </a:spcAft>
              <a:buClr>
                <a:srgbClr val="1A1A1A"/>
              </a:buClr>
              <a:buSzPts val="2400"/>
              <a:buFont typeface="Noto Sans Symbols"/>
              <a:buNone/>
            </a:pP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a:solidFill>
                  <a:srgbClr val="1A1A1A"/>
                </a:solidFill>
                <a:highlight>
                  <a:srgbClr val="FFFFFF"/>
                </a:highlight>
                <a:latin typeface="Times New Roman"/>
                <a:ea typeface="Times New Roman"/>
                <a:cs typeface="Times New Roman"/>
                <a:sym typeface="Times New Roman"/>
              </a:rPr>
              <a:t>Automobiles using embedded systems may consist of hundreds of </a:t>
            </a:r>
            <a:r>
              <a:rPr lang="en-US" sz="2400" b="1">
                <a:solidFill>
                  <a:srgbClr val="C00000"/>
                </a:solidFill>
                <a:highlight>
                  <a:srgbClr val="FFFFFF"/>
                </a:highlight>
                <a:latin typeface="Times New Roman"/>
                <a:ea typeface="Times New Roman"/>
                <a:cs typeface="Times New Roman"/>
                <a:sym typeface="Times New Roman"/>
              </a:rPr>
              <a:t>microprocessors.</a:t>
            </a:r>
            <a:endParaRPr sz="2400" b="1">
              <a:solidFill>
                <a:srgbClr val="C00000"/>
              </a:solidFill>
              <a:highlight>
                <a:srgbClr val="FFFFFF"/>
              </a:highlight>
              <a:latin typeface="Times New Roman"/>
              <a:ea typeface="Times New Roman"/>
              <a:cs typeface="Times New Roman"/>
              <a:sym typeface="Times New Roman"/>
            </a:endParaRPr>
          </a:p>
          <a:p>
            <a:pPr marL="25400" marR="431800" lvl="0" indent="127000" algn="l" rtl="0">
              <a:lnSpc>
                <a:spcPct val="100000"/>
              </a:lnSpc>
              <a:spcBef>
                <a:spcPts val="0"/>
              </a:spcBef>
              <a:spcAft>
                <a:spcPts val="0"/>
              </a:spcAft>
              <a:buClr>
                <a:srgbClr val="1A1A1A"/>
              </a:buClr>
              <a:buSzPts val="2400"/>
              <a:buFont typeface="Noto Sans Symbols"/>
              <a:buNone/>
            </a:pP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a:solidFill>
                  <a:srgbClr val="1A1A1A"/>
                </a:solidFill>
                <a:highlight>
                  <a:srgbClr val="FFFFFF"/>
                </a:highlight>
                <a:latin typeface="Times New Roman"/>
                <a:ea typeface="Times New Roman"/>
                <a:cs typeface="Times New Roman"/>
                <a:sym typeface="Times New Roman"/>
              </a:rPr>
              <a:t>Each microcontroller (</a:t>
            </a:r>
            <a:r>
              <a:rPr lang="en-US" sz="2400">
                <a:solidFill>
                  <a:srgbClr val="007BFF"/>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Arduino</a:t>
            </a:r>
            <a:r>
              <a:rPr lang="en-US" sz="2400">
                <a:solidFill>
                  <a:srgbClr val="1A1A1A"/>
                </a:solidFill>
                <a:highlight>
                  <a:srgbClr val="FFFFFF"/>
                </a:highlight>
                <a:latin typeface="Times New Roman"/>
                <a:ea typeface="Times New Roman"/>
                <a:cs typeface="Times New Roman"/>
                <a:sym typeface="Times New Roman"/>
              </a:rPr>
              <a:t>, PIC-</a:t>
            </a:r>
            <a:r>
              <a:rPr lang="en-US"/>
              <a:t> </a:t>
            </a:r>
            <a:r>
              <a:rPr lang="en-US" sz="2400">
                <a:solidFill>
                  <a:srgbClr val="007BFF"/>
                </a:solidFill>
                <a:highlight>
                  <a:srgbClr val="FFFFFF"/>
                </a:highlight>
                <a:latin typeface="Times New Roman"/>
                <a:ea typeface="Times New Roman"/>
                <a:cs typeface="Times New Roman"/>
                <a:sym typeface="Times New Roman"/>
              </a:rPr>
              <a:t>Peripheral Interface Controller </a:t>
            </a:r>
            <a:r>
              <a:rPr lang="en-US" sz="2400">
                <a:solidFill>
                  <a:srgbClr val="1A1A1A"/>
                </a:solidFill>
                <a:highlight>
                  <a:srgbClr val="FFFFFF"/>
                </a:highlight>
                <a:latin typeface="Times New Roman"/>
                <a:ea typeface="Times New Roman"/>
                <a:cs typeface="Times New Roman"/>
                <a:sym typeface="Times New Roman"/>
              </a:rPr>
              <a:t>Microcontroller, </a:t>
            </a:r>
            <a:r>
              <a:rPr lang="en-US" sz="2400">
                <a:solidFill>
                  <a:srgbClr val="007BFF"/>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8051 Microcontroller</a:t>
            </a:r>
            <a:r>
              <a:rPr lang="en-US" sz="2400">
                <a:solidFill>
                  <a:srgbClr val="1A1A1A"/>
                </a:solidFill>
                <a:highlight>
                  <a:srgbClr val="FFFFFF"/>
                </a:highlight>
                <a:latin typeface="Times New Roman"/>
                <a:ea typeface="Times New Roman"/>
                <a:cs typeface="Times New Roman"/>
                <a:sym typeface="Times New Roman"/>
              </a:rPr>
              <a:t> etc.) performs its own dedicated task. </a:t>
            </a:r>
            <a:endParaRPr sz="2400">
              <a:solidFill>
                <a:srgbClr val="1A1A1A"/>
              </a:solidFill>
              <a:highlight>
                <a:srgbClr val="FFFFFF"/>
              </a:highlight>
              <a:latin typeface="Times New Roman"/>
              <a:ea typeface="Times New Roman"/>
              <a:cs typeface="Times New Roman"/>
              <a:sym typeface="Times New Roman"/>
            </a:endParaRPr>
          </a:p>
          <a:p>
            <a:pPr marL="25400" marR="431800" lvl="0" indent="-25400" algn="l" rtl="0">
              <a:lnSpc>
                <a:spcPct val="100000"/>
              </a:lnSpc>
              <a:spcBef>
                <a:spcPts val="0"/>
              </a:spcBef>
              <a:spcAft>
                <a:spcPts val="0"/>
              </a:spcAft>
              <a:buClr>
                <a:srgbClr val="1A1A1A"/>
              </a:buClr>
              <a:buSzPts val="2400"/>
              <a:buFont typeface="Noto Sans Symbols"/>
              <a:buChar char="⮚"/>
            </a:pPr>
            <a:r>
              <a:rPr lang="en-US" sz="2400">
                <a:solidFill>
                  <a:srgbClr val="1A1A1A"/>
                </a:solidFill>
                <a:highlight>
                  <a:srgbClr val="FFFFFF"/>
                </a:highlight>
                <a:latin typeface="Times New Roman"/>
                <a:ea typeface="Times New Roman"/>
                <a:cs typeface="Times New Roman"/>
                <a:sym typeface="Times New Roman"/>
              </a:rPr>
              <a:t>Some of them control engines. Some run dashboard devices.</a:t>
            </a:r>
            <a:endParaRPr sz="2400">
              <a:solidFill>
                <a:srgbClr val="1A1A1A"/>
              </a:solidFill>
              <a:highlight>
                <a:srgbClr val="FFFFFF"/>
              </a:highlight>
              <a:latin typeface="Times New Roman"/>
              <a:ea typeface="Times New Roman"/>
              <a:cs typeface="Times New Roman"/>
              <a:sym typeface="Times New Roman"/>
            </a:endParaRPr>
          </a:p>
        </p:txBody>
      </p:sp>
      <p:sp>
        <p:nvSpPr>
          <p:cNvPr id="612" name="Google Shape;612;g1d0d05df702_1_238"/>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7B45514-2031-4FB9-B217-6B91BF917C6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613" name="Google Shape;613;g1d0d05df702_1_2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42</a:t>
            </a:fld>
            <a:endParaRPr sz="1200">
              <a:solidFill>
                <a:schemeClr val="dk1"/>
              </a:solidFill>
              <a:latin typeface="Times New Roman"/>
              <a:ea typeface="Times New Roman"/>
              <a:cs typeface="Times New Roman"/>
              <a:sym typeface="Times New Roman"/>
            </a:endParaRPr>
          </a:p>
        </p:txBody>
      </p:sp>
      <p:pic>
        <p:nvPicPr>
          <p:cNvPr id="614" name="Google Shape;614;g1d0d05df702_1_238"/>
          <p:cNvPicPr preferRelativeResize="0"/>
          <p:nvPr/>
        </p:nvPicPr>
        <p:blipFill rotWithShape="1">
          <a:blip r:embed="rId5">
            <a:alphaModFix/>
          </a:blip>
          <a:srcRect/>
          <a:stretch/>
        </p:blipFill>
        <p:spPr>
          <a:xfrm>
            <a:off x="31575" y="159419"/>
            <a:ext cx="724508" cy="654774"/>
          </a:xfrm>
          <a:prstGeom prst="rect">
            <a:avLst/>
          </a:prstGeom>
          <a:noFill/>
          <a:ln>
            <a:noFill/>
          </a:ln>
        </p:spPr>
      </p:pic>
      <p:sp>
        <p:nvSpPr>
          <p:cNvPr id="615" name="Google Shape;615;g1d0d05df702_1_238"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g1d0d05df702_1_238"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7" name="Google Shape;617;g1d0d05df702_1_238"/>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18" name="Google Shape;618;g1d0d05df702_1_238"/>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19" name="Google Shape;619;g1d0d05df702_1_238"/>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20" name="Google Shape;620;g1d0d05df702_1_23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21" name="Google Shape;621;g1d0d05df702_1_238"/>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22" name="Google Shape;622;g1d0d05df702_1_238"/>
          <p:cNvSpPr txBox="1"/>
          <p:nvPr/>
        </p:nvSpPr>
        <p:spPr>
          <a:xfrm>
            <a:off x="1617663" y="117356"/>
            <a:ext cx="10680068"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Times New Roman"/>
                <a:ea typeface="Times New Roman"/>
                <a:cs typeface="Times New Roman"/>
                <a:sym typeface="Times New Roman"/>
              </a:rPr>
              <a:t>Examples</a:t>
            </a:r>
            <a:r>
              <a:rPr lang="en-US" sz="3600" b="1" i="0" u="none" strike="noStrike" cap="none">
                <a:solidFill>
                  <a:srgbClr val="C00000"/>
                </a:solidFill>
                <a:highlight>
                  <a:srgbClr val="FFFFFF"/>
                </a:highlight>
                <a:latin typeface="Arial"/>
                <a:ea typeface="Arial"/>
                <a:cs typeface="Arial"/>
                <a:sym typeface="Arial"/>
              </a:rPr>
              <a:t> </a:t>
            </a:r>
            <a:r>
              <a:rPr lang="en-US" sz="3600" b="1" i="0" u="none" strike="noStrike" cap="none">
                <a:solidFill>
                  <a:srgbClr val="C00000"/>
                </a:solidFill>
                <a:latin typeface="Times New Roman"/>
                <a:ea typeface="Times New Roman"/>
                <a:cs typeface="Times New Roman"/>
                <a:sym typeface="Times New Roman"/>
              </a:rPr>
              <a:t>of  Automotive Embedded System</a:t>
            </a:r>
            <a:endParaRPr sz="36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d0d05df702_1_313"/>
          <p:cNvSpPr txBox="1">
            <a:spLocks noGrp="1"/>
          </p:cNvSpPr>
          <p:nvPr>
            <p:ph type="body" idx="1"/>
          </p:nvPr>
        </p:nvSpPr>
        <p:spPr>
          <a:xfrm>
            <a:off x="799986" y="2402006"/>
            <a:ext cx="9190175" cy="3724158"/>
          </a:xfrm>
          <a:prstGeom prst="rect">
            <a:avLst/>
          </a:prstGeom>
          <a:noFill/>
          <a:ln>
            <a:noFill/>
          </a:ln>
        </p:spPr>
        <p:txBody>
          <a:bodyPr spcFirstLastPara="1" wrap="square" lIns="91425" tIns="45700" rIns="91425" bIns="45700" anchor="t" anchorCtr="0">
            <a:noAutofit/>
          </a:bodyPr>
          <a:lstStyle/>
          <a:p>
            <a:pPr marL="457200" lvl="0" indent="0" algn="ctr" rtl="0">
              <a:lnSpc>
                <a:spcPct val="100000"/>
              </a:lnSpc>
              <a:spcBef>
                <a:spcPts val="0"/>
              </a:spcBef>
              <a:spcAft>
                <a:spcPts val="0"/>
              </a:spcAft>
              <a:buSzPts val="1800"/>
              <a:buNone/>
            </a:pPr>
            <a:endParaRPr sz="2200" dirty="0">
              <a:latin typeface="Times New Roman"/>
              <a:ea typeface="Times New Roman"/>
              <a:cs typeface="Times New Roman"/>
              <a:sym typeface="Times New Roman"/>
            </a:endParaRPr>
          </a:p>
          <a:p>
            <a:pPr indent="-228600" algn="ctr">
              <a:lnSpc>
                <a:spcPct val="100000"/>
              </a:lnSpc>
              <a:spcBef>
                <a:spcPts val="0"/>
              </a:spcBef>
              <a:buClr>
                <a:srgbClr val="1A1A1A"/>
              </a:buClr>
              <a:buSzPts val="2400"/>
              <a:buNone/>
            </a:pPr>
            <a:r>
              <a:rPr lang="en-US" sz="6000" b="1" dirty="0">
                <a:solidFill>
                  <a:srgbClr val="C00000"/>
                </a:solidFill>
                <a:latin typeface="Times New Roman"/>
                <a:ea typeface="Times New Roman"/>
                <a:cs typeface="Times New Roman"/>
                <a:sym typeface="Times New Roman"/>
              </a:rPr>
              <a:t>Introduction of </a:t>
            </a:r>
            <a:r>
              <a:rPr lang="en-US" sz="6000" b="1" dirty="0" err="1">
                <a:solidFill>
                  <a:srgbClr val="C00000"/>
                </a:solidFill>
                <a:latin typeface="Times New Roman"/>
                <a:ea typeface="Times New Roman"/>
                <a:cs typeface="Times New Roman"/>
                <a:sym typeface="Times New Roman"/>
              </a:rPr>
              <a:t>IoT</a:t>
            </a:r>
            <a:r>
              <a:rPr lang="en-US" sz="6000" b="1" dirty="0">
                <a:solidFill>
                  <a:srgbClr val="C00000"/>
                </a:solidFill>
                <a:latin typeface="Times New Roman"/>
                <a:ea typeface="Times New Roman"/>
                <a:cs typeface="Times New Roman"/>
                <a:sym typeface="Times New Roman"/>
              </a:rPr>
              <a:t> </a:t>
            </a:r>
          </a:p>
          <a:p>
            <a:pPr marL="457200" lvl="0" indent="-228600" algn="ctr" rtl="0">
              <a:lnSpc>
                <a:spcPct val="100000"/>
              </a:lnSpc>
              <a:spcBef>
                <a:spcPts val="0"/>
              </a:spcBef>
              <a:spcAft>
                <a:spcPts val="0"/>
              </a:spcAft>
              <a:buClr>
                <a:srgbClr val="1A1A1A"/>
              </a:buClr>
              <a:buSzPts val="2400"/>
              <a:buFont typeface="Times New Roman"/>
              <a:buNone/>
            </a:pPr>
            <a:endParaRPr sz="2200" dirty="0">
              <a:latin typeface="Times New Roman"/>
              <a:ea typeface="Times New Roman"/>
              <a:cs typeface="Times New Roman"/>
              <a:sym typeface="Times New Roman"/>
            </a:endParaRPr>
          </a:p>
        </p:txBody>
      </p:sp>
      <p:sp>
        <p:nvSpPr>
          <p:cNvPr id="630" name="Google Shape;630;g1d0d05df702_1_31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DAF7B58-15EC-4044-B49D-E9FDAA4F75D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631" name="Google Shape;631;g1d0d05df702_1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43</a:t>
            </a:fld>
            <a:endParaRPr sz="1200">
              <a:solidFill>
                <a:schemeClr val="dk1"/>
              </a:solidFill>
              <a:latin typeface="Times New Roman"/>
              <a:ea typeface="Times New Roman"/>
              <a:cs typeface="Times New Roman"/>
              <a:sym typeface="Times New Roman"/>
            </a:endParaRPr>
          </a:p>
        </p:txBody>
      </p:sp>
      <p:pic>
        <p:nvPicPr>
          <p:cNvPr id="632"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633" name="Google Shape;633;g1d0d05df702_1_31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1d0d05df702_1_31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5"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36"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37"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38"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39" name="Google Shape;639;g1d0d05df702_1_31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BD1981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33400"/>
            <a:ext cx="112553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66801"/>
            <a:ext cx="83820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632;g1d0d05df702_1_313"/>
          <p:cNvPicPr preferRelativeResize="0"/>
          <p:nvPr/>
        </p:nvPicPr>
        <p:blipFill rotWithShape="1">
          <a:blip r:embed="rId4">
            <a:alphaModFix/>
          </a:blip>
          <a:srcRect/>
          <a:stretch/>
        </p:blipFill>
        <p:spPr>
          <a:xfrm>
            <a:off x="31575" y="159419"/>
            <a:ext cx="724508" cy="654774"/>
          </a:xfrm>
          <a:prstGeom prst="rect">
            <a:avLst/>
          </a:prstGeom>
          <a:noFill/>
          <a:ln>
            <a:noFill/>
          </a:ln>
        </p:spPr>
      </p:pic>
      <p:cxnSp>
        <p:nvCxnSpPr>
          <p:cNvPr id="5"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extLst>
      <p:ext uri="{BB962C8B-B14F-4D97-AF65-F5344CB8AC3E}">
        <p14:creationId xmlns:p14="http://schemas.microsoft.com/office/powerpoint/2010/main" val="37621025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8361C4A-EB39-47E9-AD1A-807464A9AB98}" type="slidenum">
              <a:rPr lang="en-GB" altLang="ko-KR" sz="1400">
                <a:ea typeface="굴림" panose="020B0600000101010101" pitchFamily="34" charset="-127"/>
              </a:rPr>
              <a:pPr eaLnBrk="1" hangingPunct="1"/>
              <a:t>45</a:t>
            </a:fld>
            <a:endParaRPr lang="en-GB" altLang="ko-KR" sz="1400">
              <a:ea typeface="굴림" panose="020B0600000101010101" pitchFamily="34" charset="-127"/>
            </a:endParaRPr>
          </a:p>
        </p:txBody>
      </p:sp>
      <p:sp>
        <p:nvSpPr>
          <p:cNvPr id="10243" name="Rectangle 4"/>
          <p:cNvSpPr>
            <a:spLocks noGrp="1"/>
          </p:cNvSpPr>
          <p:nvPr>
            <p:ph type="title" idx="4294967295"/>
          </p:nvPr>
        </p:nvSpPr>
        <p:spPr>
          <a:xfrm>
            <a:off x="2133600" y="228600"/>
            <a:ext cx="8153400" cy="990600"/>
          </a:xfrm>
        </p:spPr>
        <p:txBody>
          <a:bodyPr/>
          <a:lstStyle/>
          <a:p>
            <a:endParaRPr lang="ko-KR" altLang="ko-KR" sz="3200">
              <a:ea typeface="굴림" panose="020B0600000101010101" pitchFamily="34" charset="-127"/>
            </a:endParaRPr>
          </a:p>
        </p:txBody>
      </p:sp>
      <p:pic>
        <p:nvPicPr>
          <p:cNvPr id="102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Google Shape;632;g1d0d05df702_1_313"/>
          <p:cNvPicPr preferRelativeResize="0"/>
          <p:nvPr/>
        </p:nvPicPr>
        <p:blipFill rotWithShape="1">
          <a:blip r:embed="rId4">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CB1FF286-958B-4617-A537-D6607F298FE1}"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8497945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4C299A3-B60D-4500-B45C-EB40549BBDE0}" type="slidenum">
              <a:rPr lang="en-GB" altLang="ko-KR" sz="1400">
                <a:ea typeface="MS PGothic" panose="020B0600070205080204" pitchFamily="34" charset="-128"/>
              </a:rPr>
              <a:pPr eaLnBrk="1" hangingPunct="1"/>
              <a:t>46</a:t>
            </a:fld>
            <a:endParaRPr lang="en-GB" altLang="ko-KR" sz="1400">
              <a:ea typeface="MS PGothic" panose="020B0600070205080204" pitchFamily="34" charset="-128"/>
            </a:endParaRPr>
          </a:p>
        </p:txBody>
      </p:sp>
      <p:pic>
        <p:nvPicPr>
          <p:cNvPr id="11267"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24001"/>
            <a:ext cx="22098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p:cNvSpPr>
            <a:spLocks noGrp="1" noChangeArrowheads="1"/>
          </p:cNvSpPr>
          <p:nvPr>
            <p:ph type="title"/>
          </p:nvPr>
        </p:nvSpPr>
        <p:spPr>
          <a:xfrm>
            <a:off x="1610436" y="152400"/>
            <a:ext cx="9266830" cy="533400"/>
          </a:xfrm>
        </p:spPr>
        <p:txBody>
          <a:bodyPr>
            <a:noAutofit/>
          </a:bodyPr>
          <a:lstStyle/>
          <a:p>
            <a:r>
              <a:rPr lang="en-GB" altLang="ko-KR" sz="3600" b="1" dirty="0">
                <a:ea typeface="굴림" panose="020B0600000101010101" pitchFamily="34" charset="-127"/>
              </a:rPr>
              <a:t>Sensor devices are becoming widely available</a:t>
            </a:r>
          </a:p>
        </p:txBody>
      </p:sp>
      <p:pic>
        <p:nvPicPr>
          <p:cNvPr id="1126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352800"/>
            <a:ext cx="3048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1066801"/>
            <a:ext cx="21336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1676400"/>
            <a:ext cx="19812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3124200"/>
            <a:ext cx="17033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2909888"/>
            <a:ext cx="259080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19700"/>
            <a:ext cx="2286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53340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5800" y="5292726"/>
            <a:ext cx="21097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Text Box 12"/>
          <p:cNvSpPr txBox="1">
            <a:spLocks noChangeArrowheads="1"/>
          </p:cNvSpPr>
          <p:nvPr/>
        </p:nvSpPr>
        <p:spPr bwMode="auto">
          <a:xfrm>
            <a:off x="3276601" y="685801"/>
            <a:ext cx="3108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600">
                <a:latin typeface="Verdana" panose="020B0604030504040204" pitchFamily="34" charset="0"/>
                <a:ea typeface="MS PGothic" panose="020B0600070205080204" pitchFamily="34" charset="-128"/>
              </a:rPr>
              <a:t>- Programmable devices</a:t>
            </a:r>
          </a:p>
          <a:p>
            <a:r>
              <a:rPr lang="en-US" altLang="ko-KR" sz="1600">
                <a:latin typeface="Verdana" panose="020B0604030504040204" pitchFamily="34" charset="0"/>
                <a:ea typeface="MS PGothic" panose="020B0600070205080204" pitchFamily="34" charset="-128"/>
              </a:rPr>
              <a:t>- Off-the-shelf gadgets/tools</a:t>
            </a:r>
          </a:p>
        </p:txBody>
      </p:sp>
      <p:pic>
        <p:nvPicPr>
          <p:cNvPr id="14" name="Google Shape;632;g1d0d05df702_1_313"/>
          <p:cNvPicPr preferRelativeResize="0"/>
          <p:nvPr/>
        </p:nvPicPr>
        <p:blipFill rotWithShape="1">
          <a:blip r:embed="rId12">
            <a:alphaModFix/>
          </a:blip>
          <a:srcRect/>
          <a:stretch/>
        </p:blipFill>
        <p:spPr>
          <a:xfrm>
            <a:off x="31575" y="159419"/>
            <a:ext cx="724508" cy="654774"/>
          </a:xfrm>
          <a:prstGeom prst="rect">
            <a:avLst/>
          </a:prstGeom>
          <a:noFill/>
          <a:ln>
            <a:noFill/>
          </a:ln>
        </p:spPr>
      </p:pic>
      <p:cxnSp>
        <p:nvCxnSpPr>
          <p:cNvPr id="15"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6"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8"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sz="half" idx="10"/>
          </p:nvPr>
        </p:nvSpPr>
        <p:spPr/>
        <p:txBody>
          <a:bodyPr/>
          <a:lstStyle/>
          <a:p>
            <a:pPr>
              <a:defRPr/>
            </a:pPr>
            <a:fld id="{AD9A16DC-8E9D-4978-AFA3-A3ED03DAA084}" type="datetime1">
              <a:rPr lang="en-US" smtClean="0"/>
              <a:t>3/8/2023</a:t>
            </a:fld>
            <a:endParaRPr lang="en-US"/>
          </a:p>
        </p:txBody>
      </p:sp>
      <p:sp>
        <p:nvSpPr>
          <p:cNvPr id="3" name="Footer Placeholder 2"/>
          <p:cNvSpPr>
            <a:spLocks noGrp="1"/>
          </p:cNvSpPr>
          <p:nvPr>
            <p:ph type="ftr" sz="quarter" idx="11"/>
          </p:nvPr>
        </p:nvSpPr>
        <p:spPr/>
        <p:txBody>
          <a:bodyPr/>
          <a:lstStyle/>
          <a:p>
            <a:pPr>
              <a:defRPr/>
            </a:pPr>
            <a:r>
              <a:rPr lang="en-GB" smtClean="0"/>
              <a:t>Unit 1   MAIoT    SY BTech  S4  </a:t>
            </a:r>
            <a:endParaRPr lang="en-US"/>
          </a:p>
        </p:txBody>
      </p:sp>
    </p:spTree>
    <p:extLst>
      <p:ext uri="{BB962C8B-B14F-4D97-AF65-F5344CB8AC3E}">
        <p14:creationId xmlns:p14="http://schemas.microsoft.com/office/powerpoint/2010/main" val="28916438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idx="4294967295"/>
          </p:nvPr>
        </p:nvSpPr>
        <p:spPr>
          <a:xfrm>
            <a:off x="2133600" y="228600"/>
            <a:ext cx="7772400" cy="457200"/>
          </a:xfrm>
        </p:spPr>
        <p:txBody>
          <a:bodyPr>
            <a:noAutofit/>
          </a:bodyPr>
          <a:lstStyle/>
          <a:p>
            <a:r>
              <a:rPr lang="en-US" altLang="ko-KR" sz="4000" b="1" dirty="0">
                <a:ea typeface="굴림" panose="020B0600000101010101" pitchFamily="34" charset="-127"/>
              </a:rPr>
              <a:t>More </a:t>
            </a:r>
            <a:r>
              <a:rPr lang="en-US" altLang="en-US" sz="4000" b="1" dirty="0"/>
              <a:t>“</a:t>
            </a:r>
            <a:r>
              <a:rPr lang="en-US" altLang="ko-KR" sz="4000" b="1" dirty="0">
                <a:ea typeface="굴림" panose="020B0600000101010101" pitchFamily="34" charset="-127"/>
              </a:rPr>
              <a:t>Things</a:t>
            </a:r>
            <a:r>
              <a:rPr lang="en-US" altLang="en-US" sz="4000" b="1" dirty="0"/>
              <a:t>”</a:t>
            </a:r>
            <a:r>
              <a:rPr lang="en-US" altLang="ko-KR" sz="4000" b="1" dirty="0">
                <a:ea typeface="굴림" panose="020B0600000101010101" pitchFamily="34" charset="-127"/>
              </a:rPr>
              <a:t> are being connected</a:t>
            </a:r>
            <a:r>
              <a:rPr lang="en-GB" altLang="ko-KR" sz="4000" b="1" dirty="0">
                <a:ea typeface="굴림" panose="020B0600000101010101" pitchFamily="34" charset="-127"/>
              </a:rPr>
              <a:t> </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451476"/>
            <a:ext cx="20764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429001"/>
            <a:ext cx="29146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4508501"/>
            <a:ext cx="2362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28575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8"/>
          <p:cNvSpPr>
            <a:spLocks noChangeArrowheads="1"/>
          </p:cNvSpPr>
          <p:nvPr/>
        </p:nvSpPr>
        <p:spPr bwMode="auto">
          <a:xfrm>
            <a:off x="1905001" y="1704976"/>
            <a:ext cx="26257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ko-KR" sz="2000">
                <a:latin typeface="Tw Cen MT" panose="020B0602020104020603" pitchFamily="34" charset="0"/>
                <a:ea typeface="굴림" panose="020B0600000101010101" pitchFamily="34" charset="-127"/>
              </a:rPr>
              <a:t>Home/daily-life devices</a:t>
            </a:r>
          </a:p>
          <a:p>
            <a:r>
              <a:rPr lang="en-GB" altLang="ko-KR" sz="2000">
                <a:latin typeface="Tw Cen MT" panose="020B0602020104020603" pitchFamily="34" charset="0"/>
                <a:ea typeface="굴림" panose="020B0600000101010101" pitchFamily="34" charset="-127"/>
              </a:rPr>
              <a:t>Business and </a:t>
            </a:r>
          </a:p>
          <a:p>
            <a:r>
              <a:rPr lang="en-GB" altLang="ko-KR" sz="2000">
                <a:latin typeface="Tw Cen MT" panose="020B0602020104020603" pitchFamily="34" charset="0"/>
                <a:ea typeface="굴림" panose="020B0600000101010101" pitchFamily="34" charset="-127"/>
              </a:rPr>
              <a:t>Public infrastructure</a:t>
            </a:r>
          </a:p>
          <a:p>
            <a:r>
              <a:rPr lang="en-GB" altLang="ko-KR" sz="2000">
                <a:latin typeface="Tw Cen MT" panose="020B0602020104020603" pitchFamily="34" charset="0"/>
                <a:ea typeface="굴림" panose="020B0600000101010101" pitchFamily="34" charset="-127"/>
              </a:rPr>
              <a:t>Health-care</a:t>
            </a:r>
          </a:p>
          <a:p>
            <a:r>
              <a:rPr lang="en-GB" altLang="ko-KR" sz="2000">
                <a:latin typeface="Tw Cen MT" panose="020B0602020104020603" pitchFamily="34" charset="0"/>
                <a:ea typeface="굴림" panose="020B0600000101010101" pitchFamily="34" charset="-127"/>
              </a:rPr>
              <a:t>…</a:t>
            </a:r>
          </a:p>
          <a:p>
            <a:endParaRPr lang="en-GB" altLang="ko-KR" sz="2000">
              <a:latin typeface="Tw Cen MT" panose="020B0602020104020603" pitchFamily="34" charset="0"/>
              <a:ea typeface="굴림" panose="020B0600000101010101" pitchFamily="34" charset="-127"/>
            </a:endParaRPr>
          </a:p>
        </p:txBody>
      </p:sp>
      <p:pic>
        <p:nvPicPr>
          <p:cNvPr id="12296"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524000"/>
            <a:ext cx="304800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632;g1d0d05df702_1_313"/>
          <p:cNvPicPr preferRelativeResize="0"/>
          <p:nvPr/>
        </p:nvPicPr>
        <p:blipFill rotWithShape="1">
          <a:blip r:embed="rId8">
            <a:alphaModFix/>
          </a:blip>
          <a:srcRect/>
          <a:stretch/>
        </p:blipFill>
        <p:spPr>
          <a:xfrm>
            <a:off x="31575" y="159419"/>
            <a:ext cx="724508" cy="654774"/>
          </a:xfrm>
          <a:prstGeom prst="rect">
            <a:avLst/>
          </a:prstGeom>
          <a:noFill/>
          <a:ln>
            <a:noFill/>
          </a:ln>
        </p:spPr>
      </p:pic>
      <p:cxnSp>
        <p:nvCxnSpPr>
          <p:cNvPr id="10"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1"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3"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CA18375F-597E-44B2-8AD1-F93C6BB3F62E}"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4004263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7D0ACE0-56CB-4C88-B2A1-53C6D84156C6}" type="slidenum">
              <a:rPr lang="en-GB" altLang="ko-KR" sz="1400">
                <a:ea typeface="MS PGothic" panose="020B0600070205080204" pitchFamily="34" charset="-128"/>
              </a:rPr>
              <a:pPr eaLnBrk="1" hangingPunct="1"/>
              <a:t>48</a:t>
            </a:fld>
            <a:endParaRPr lang="en-GB" altLang="ko-KR" sz="1400">
              <a:ea typeface="MS PGothic" panose="020B0600070205080204" pitchFamily="34" charset="-128"/>
            </a:endParaRPr>
          </a:p>
        </p:txBody>
      </p:sp>
      <p:pic>
        <p:nvPicPr>
          <p:cNvPr id="13315" name="Picture 2" descr="j02353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3926" y="1484314"/>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3" descr="Facebook/fakebook Template by JOhannski - A Facebook Template for creating your own Fakebook-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9" y="4476750"/>
            <a:ext cx="1685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4"/>
          <p:cNvSpPr>
            <a:spLocks noGrp="1" noChangeArrowheads="1"/>
          </p:cNvSpPr>
          <p:nvPr>
            <p:ph type="title"/>
          </p:nvPr>
        </p:nvSpPr>
        <p:spPr>
          <a:xfrm>
            <a:off x="2438400" y="228600"/>
            <a:ext cx="7772400" cy="1143000"/>
          </a:xfrm>
        </p:spPr>
        <p:txBody>
          <a:bodyPr>
            <a:normAutofit/>
          </a:bodyPr>
          <a:lstStyle/>
          <a:p>
            <a:r>
              <a:rPr lang="en-US" altLang="ko-KR" sz="4800" b="1" dirty="0" smtClean="0">
                <a:ea typeface="굴림" panose="020B0600000101010101" pitchFamily="34" charset="-127"/>
              </a:rPr>
              <a:t>People Connecting to Things</a:t>
            </a:r>
          </a:p>
        </p:txBody>
      </p:sp>
      <p:pic>
        <p:nvPicPr>
          <p:cNvPr id="13318" name="Picture 5" descr="Stickman 08 by nicubunu - Blue stick man figure illustrating various actions (par of th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3495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6"/>
          <p:cNvSpPr>
            <a:spLocks noChangeArrowheads="1"/>
          </p:cNvSpPr>
          <p:nvPr/>
        </p:nvSpPr>
        <p:spPr bwMode="auto">
          <a:xfrm>
            <a:off x="3432176" y="3284539"/>
            <a:ext cx="142875" cy="142875"/>
          </a:xfrm>
          <a:prstGeom prst="rect">
            <a:avLst/>
          </a:prstGeom>
          <a:solidFill>
            <a:srgbClr val="FF0000"/>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ko-KR" altLang="ko-KR">
              <a:ea typeface="MS PGothic" panose="020B0600070205080204" pitchFamily="34" charset="-128"/>
            </a:endParaRPr>
          </a:p>
        </p:txBody>
      </p:sp>
      <p:sp>
        <p:nvSpPr>
          <p:cNvPr id="13320" name="Oval 7"/>
          <p:cNvSpPr>
            <a:spLocks noChangeArrowheads="1"/>
          </p:cNvSpPr>
          <p:nvPr/>
        </p:nvSpPr>
        <p:spPr bwMode="auto">
          <a:xfrm>
            <a:off x="4305300" y="3376614"/>
            <a:ext cx="71438"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ko-KR" altLang="ko-KR">
              <a:ea typeface="MS PGothic" panose="020B0600070205080204" pitchFamily="34" charset="-128"/>
            </a:endParaRPr>
          </a:p>
        </p:txBody>
      </p:sp>
      <p:sp>
        <p:nvSpPr>
          <p:cNvPr id="13321" name="Oval 8"/>
          <p:cNvSpPr>
            <a:spLocks noChangeArrowheads="1"/>
          </p:cNvSpPr>
          <p:nvPr/>
        </p:nvSpPr>
        <p:spPr bwMode="auto">
          <a:xfrm>
            <a:off x="3935414" y="4365625"/>
            <a:ext cx="71437" cy="714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ko-KR" altLang="ko-KR">
              <a:ea typeface="MS PGothic" panose="020B0600070205080204" pitchFamily="34" charset="-128"/>
            </a:endParaRPr>
          </a:p>
        </p:txBody>
      </p:sp>
      <p:sp>
        <p:nvSpPr>
          <p:cNvPr id="13322" name="Oval 9"/>
          <p:cNvSpPr>
            <a:spLocks noChangeArrowheads="1"/>
          </p:cNvSpPr>
          <p:nvPr/>
        </p:nvSpPr>
        <p:spPr bwMode="auto">
          <a:xfrm>
            <a:off x="2782889" y="4437064"/>
            <a:ext cx="71437"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ko-KR" altLang="ko-KR">
              <a:ea typeface="MS PGothic" panose="020B0600070205080204" pitchFamily="34" charset="-128"/>
            </a:endParaRPr>
          </a:p>
        </p:txBody>
      </p:sp>
      <p:sp>
        <p:nvSpPr>
          <p:cNvPr id="13323" name="Line 10"/>
          <p:cNvSpPr>
            <a:spLocks noChangeShapeType="1"/>
          </p:cNvSpPr>
          <p:nvPr/>
        </p:nvSpPr>
        <p:spPr bwMode="auto">
          <a:xfrm>
            <a:off x="2855913" y="4579939"/>
            <a:ext cx="144462" cy="433387"/>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4" name="Text Box 11"/>
          <p:cNvSpPr txBox="1">
            <a:spLocks noChangeArrowheads="1"/>
          </p:cNvSpPr>
          <p:nvPr/>
        </p:nvSpPr>
        <p:spPr bwMode="auto">
          <a:xfrm>
            <a:off x="2297113" y="50133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sz="900">
                <a:latin typeface="Verdana" panose="020B0604030504040204" pitchFamily="34" charset="0"/>
                <a:ea typeface="MS PGothic" panose="020B0600070205080204" pitchFamily="34" charset="-128"/>
              </a:rPr>
              <a:t>Motion sensor</a:t>
            </a:r>
          </a:p>
        </p:txBody>
      </p:sp>
      <p:sp>
        <p:nvSpPr>
          <p:cNvPr id="13325" name="Line 12"/>
          <p:cNvSpPr>
            <a:spLocks noChangeShapeType="1"/>
          </p:cNvSpPr>
          <p:nvPr/>
        </p:nvSpPr>
        <p:spPr bwMode="auto">
          <a:xfrm flipH="1">
            <a:off x="3792539" y="4508500"/>
            <a:ext cx="142875" cy="64928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6" name="Text Box 13"/>
          <p:cNvSpPr txBox="1">
            <a:spLocks noChangeArrowheads="1"/>
          </p:cNvSpPr>
          <p:nvPr/>
        </p:nvSpPr>
        <p:spPr bwMode="auto">
          <a:xfrm>
            <a:off x="3359150" y="5157788"/>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sz="900">
                <a:latin typeface="Verdana" panose="020B0604030504040204" pitchFamily="34" charset="0"/>
                <a:ea typeface="MS PGothic" panose="020B0600070205080204" pitchFamily="34" charset="-128"/>
              </a:rPr>
              <a:t>Motion sensor</a:t>
            </a:r>
          </a:p>
        </p:txBody>
      </p:sp>
      <p:sp>
        <p:nvSpPr>
          <p:cNvPr id="13327" name="Line 14"/>
          <p:cNvSpPr>
            <a:spLocks noChangeShapeType="1"/>
          </p:cNvSpPr>
          <p:nvPr/>
        </p:nvSpPr>
        <p:spPr bwMode="auto">
          <a:xfrm>
            <a:off x="4373563" y="3457576"/>
            <a:ext cx="360362" cy="358775"/>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Text Box 15"/>
          <p:cNvSpPr txBox="1">
            <a:spLocks noChangeArrowheads="1"/>
          </p:cNvSpPr>
          <p:nvPr/>
        </p:nvSpPr>
        <p:spPr bwMode="auto">
          <a:xfrm>
            <a:off x="4313238" y="3789363"/>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sz="900">
                <a:latin typeface="Verdana" panose="020B0604030504040204" pitchFamily="34" charset="0"/>
                <a:ea typeface="MS PGothic" panose="020B0600070205080204" pitchFamily="34" charset="-128"/>
              </a:rPr>
              <a:t>Motion sensor</a:t>
            </a:r>
          </a:p>
        </p:txBody>
      </p:sp>
      <p:sp>
        <p:nvSpPr>
          <p:cNvPr id="13329" name="Line 16"/>
          <p:cNvSpPr>
            <a:spLocks noChangeShapeType="1"/>
          </p:cNvSpPr>
          <p:nvPr/>
        </p:nvSpPr>
        <p:spPr bwMode="auto">
          <a:xfrm flipH="1" flipV="1">
            <a:off x="2640013" y="2492375"/>
            <a:ext cx="792162" cy="71913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0" name="Text Box 17"/>
          <p:cNvSpPr txBox="1">
            <a:spLocks noChangeArrowheads="1"/>
          </p:cNvSpPr>
          <p:nvPr/>
        </p:nvSpPr>
        <p:spPr bwMode="auto">
          <a:xfrm>
            <a:off x="2135189" y="2205038"/>
            <a:ext cx="846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sz="900">
                <a:latin typeface="Verdana" panose="020B0604030504040204" pitchFamily="34" charset="0"/>
                <a:ea typeface="MS PGothic" panose="020B0600070205080204" pitchFamily="34" charset="-128"/>
              </a:rPr>
              <a:t>ECG sensor</a:t>
            </a:r>
          </a:p>
        </p:txBody>
      </p:sp>
      <p:sp>
        <p:nvSpPr>
          <p:cNvPr id="13331" name="Arc 18"/>
          <p:cNvSpPr>
            <a:spLocks/>
          </p:cNvSpPr>
          <p:nvPr/>
        </p:nvSpPr>
        <p:spPr bwMode="auto">
          <a:xfrm rot="3089287">
            <a:off x="5016501" y="3140076"/>
            <a:ext cx="574675" cy="431800"/>
          </a:xfrm>
          <a:custGeom>
            <a:avLst/>
            <a:gdLst>
              <a:gd name="T0" fmla="*/ 0 w 21600"/>
              <a:gd name="T1" fmla="*/ 0 h 21600"/>
              <a:gd name="T2" fmla="*/ 406779827 w 21600"/>
              <a:gd name="T3" fmla="*/ 172560092 h 21600"/>
              <a:gd name="T4" fmla="*/ 0 w 21600"/>
              <a:gd name="T5" fmla="*/ 172560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2" name="Arc 19"/>
          <p:cNvSpPr>
            <a:spLocks/>
          </p:cNvSpPr>
          <p:nvPr/>
        </p:nvSpPr>
        <p:spPr bwMode="auto">
          <a:xfrm rot="3089287">
            <a:off x="5015707" y="3069432"/>
            <a:ext cx="720725" cy="576262"/>
          </a:xfrm>
          <a:custGeom>
            <a:avLst/>
            <a:gdLst>
              <a:gd name="T0" fmla="*/ 0 w 21600"/>
              <a:gd name="T1" fmla="*/ 0 h 21600"/>
              <a:gd name="T2" fmla="*/ 802418889 w 21600"/>
              <a:gd name="T3" fmla="*/ 410159132 h 21600"/>
              <a:gd name="T4" fmla="*/ 0 w 21600"/>
              <a:gd name="T5" fmla="*/ 41015913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3" name="Arc 20"/>
          <p:cNvSpPr>
            <a:spLocks/>
          </p:cNvSpPr>
          <p:nvPr/>
        </p:nvSpPr>
        <p:spPr bwMode="auto">
          <a:xfrm rot="3089287">
            <a:off x="4008438" y="5011738"/>
            <a:ext cx="574675" cy="431800"/>
          </a:xfrm>
          <a:custGeom>
            <a:avLst/>
            <a:gdLst>
              <a:gd name="T0" fmla="*/ 0 w 21600"/>
              <a:gd name="T1" fmla="*/ 0 h 21600"/>
              <a:gd name="T2" fmla="*/ 406779827 w 21600"/>
              <a:gd name="T3" fmla="*/ 172560092 h 21600"/>
              <a:gd name="T4" fmla="*/ 0 w 21600"/>
              <a:gd name="T5" fmla="*/ 172560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4" name="Arc 21"/>
          <p:cNvSpPr>
            <a:spLocks/>
          </p:cNvSpPr>
          <p:nvPr/>
        </p:nvSpPr>
        <p:spPr bwMode="auto">
          <a:xfrm rot="3089287">
            <a:off x="4007645" y="4941095"/>
            <a:ext cx="720725" cy="576263"/>
          </a:xfrm>
          <a:custGeom>
            <a:avLst/>
            <a:gdLst>
              <a:gd name="T0" fmla="*/ 0 w 21600"/>
              <a:gd name="T1" fmla="*/ 0 h 21600"/>
              <a:gd name="T2" fmla="*/ 802418889 w 21600"/>
              <a:gd name="T3" fmla="*/ 410161125 h 21600"/>
              <a:gd name="T4" fmla="*/ 0 w 21600"/>
              <a:gd name="T5" fmla="*/ 41016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5" name="Arc 22"/>
          <p:cNvSpPr>
            <a:spLocks/>
          </p:cNvSpPr>
          <p:nvPr/>
        </p:nvSpPr>
        <p:spPr bwMode="auto">
          <a:xfrm rot="8055472">
            <a:off x="2571751" y="4489451"/>
            <a:ext cx="574675" cy="431800"/>
          </a:xfrm>
          <a:custGeom>
            <a:avLst/>
            <a:gdLst>
              <a:gd name="T0" fmla="*/ 0 w 21600"/>
              <a:gd name="T1" fmla="*/ 0 h 21600"/>
              <a:gd name="T2" fmla="*/ 406779827 w 21600"/>
              <a:gd name="T3" fmla="*/ 172560092 h 21600"/>
              <a:gd name="T4" fmla="*/ 0 w 21600"/>
              <a:gd name="T5" fmla="*/ 172560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6" name="Arc 23"/>
          <p:cNvSpPr>
            <a:spLocks/>
          </p:cNvSpPr>
          <p:nvPr/>
        </p:nvSpPr>
        <p:spPr bwMode="auto">
          <a:xfrm rot="8049972">
            <a:off x="2494757" y="4437857"/>
            <a:ext cx="720725" cy="576262"/>
          </a:xfrm>
          <a:custGeom>
            <a:avLst/>
            <a:gdLst>
              <a:gd name="T0" fmla="*/ 0 w 21600"/>
              <a:gd name="T1" fmla="*/ 0 h 21600"/>
              <a:gd name="T2" fmla="*/ 802418889 w 21600"/>
              <a:gd name="T3" fmla="*/ 410159132 h 21600"/>
              <a:gd name="T4" fmla="*/ 0 w 21600"/>
              <a:gd name="T5" fmla="*/ 41015913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7" name="Arc 24"/>
          <p:cNvSpPr>
            <a:spLocks/>
          </p:cNvSpPr>
          <p:nvPr/>
        </p:nvSpPr>
        <p:spPr bwMode="auto">
          <a:xfrm rot="-4366981">
            <a:off x="2792413" y="2747963"/>
            <a:ext cx="574675" cy="431800"/>
          </a:xfrm>
          <a:custGeom>
            <a:avLst/>
            <a:gdLst>
              <a:gd name="T0" fmla="*/ 0 w 21600"/>
              <a:gd name="T1" fmla="*/ 0 h 21600"/>
              <a:gd name="T2" fmla="*/ 406779827 w 21600"/>
              <a:gd name="T3" fmla="*/ 172560092 h 21600"/>
              <a:gd name="T4" fmla="*/ 0 w 21600"/>
              <a:gd name="T5" fmla="*/ 172560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8" name="Arc 25"/>
          <p:cNvSpPr>
            <a:spLocks/>
          </p:cNvSpPr>
          <p:nvPr/>
        </p:nvSpPr>
        <p:spPr bwMode="auto">
          <a:xfrm rot="-4379279">
            <a:off x="2710657" y="2637632"/>
            <a:ext cx="720725" cy="576262"/>
          </a:xfrm>
          <a:custGeom>
            <a:avLst/>
            <a:gdLst>
              <a:gd name="T0" fmla="*/ 0 w 21600"/>
              <a:gd name="T1" fmla="*/ 0 h 21600"/>
              <a:gd name="T2" fmla="*/ 802418889 w 21600"/>
              <a:gd name="T3" fmla="*/ 410159132 h 21600"/>
              <a:gd name="T4" fmla="*/ 0 w 21600"/>
              <a:gd name="T5" fmla="*/ 41015913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3339" name="Picture 26"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1" y="4508501"/>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0" name="Arc 27"/>
          <p:cNvSpPr>
            <a:spLocks/>
          </p:cNvSpPr>
          <p:nvPr/>
        </p:nvSpPr>
        <p:spPr bwMode="auto">
          <a:xfrm rot="3172933">
            <a:off x="5035550" y="4221163"/>
            <a:ext cx="649288" cy="404812"/>
          </a:xfrm>
          <a:custGeom>
            <a:avLst/>
            <a:gdLst>
              <a:gd name="T0" fmla="*/ 350734069 w 21600"/>
              <a:gd name="T1" fmla="*/ 0 h 17315"/>
              <a:gd name="T2" fmla="*/ 586684160 w 21600"/>
              <a:gd name="T3" fmla="*/ 221266048 h 17315"/>
              <a:gd name="T4" fmla="*/ 0 w 21600"/>
              <a:gd name="T5" fmla="*/ 221266048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41" name="Arc 28"/>
          <p:cNvSpPr>
            <a:spLocks/>
          </p:cNvSpPr>
          <p:nvPr/>
        </p:nvSpPr>
        <p:spPr bwMode="auto">
          <a:xfrm rot="3178077">
            <a:off x="5087145" y="4294983"/>
            <a:ext cx="504825" cy="331787"/>
          </a:xfrm>
          <a:custGeom>
            <a:avLst/>
            <a:gdLst>
              <a:gd name="T0" fmla="*/ 164850030 w 21600"/>
              <a:gd name="T1" fmla="*/ 0 h 17315"/>
              <a:gd name="T2" fmla="*/ 275749619 w 21600"/>
              <a:gd name="T3" fmla="*/ 121824045 h 17315"/>
              <a:gd name="T4" fmla="*/ 0 w 21600"/>
              <a:gd name="T5" fmla="*/ 121824045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42" name="Arc 29"/>
          <p:cNvSpPr>
            <a:spLocks/>
          </p:cNvSpPr>
          <p:nvPr/>
        </p:nvSpPr>
        <p:spPr bwMode="auto">
          <a:xfrm rot="3260608">
            <a:off x="5083175" y="4349750"/>
            <a:ext cx="431800" cy="260350"/>
          </a:xfrm>
          <a:custGeom>
            <a:avLst/>
            <a:gdLst>
              <a:gd name="T0" fmla="*/ 103160381 w 21600"/>
              <a:gd name="T1" fmla="*/ 0 h 17315"/>
              <a:gd name="T2" fmla="*/ 172560092 w 21600"/>
              <a:gd name="T3" fmla="*/ 58860981 h 17315"/>
              <a:gd name="T4" fmla="*/ 0 w 21600"/>
              <a:gd name="T5" fmla="*/ 58860981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43" name="AutoShape 30"/>
          <p:cNvSpPr>
            <a:spLocks noChangeArrowheads="1"/>
          </p:cNvSpPr>
          <p:nvPr/>
        </p:nvSpPr>
        <p:spPr bwMode="auto">
          <a:xfrm>
            <a:off x="4943476" y="4221164"/>
            <a:ext cx="360363" cy="287337"/>
          </a:xfrm>
          <a:prstGeom prst="lightningBolt">
            <a:avLst/>
          </a:prstGeom>
          <a:solidFill>
            <a:srgbClr val="FF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ko-KR" altLang="ko-KR">
              <a:ea typeface="MS PGothic" panose="020B0600070205080204" pitchFamily="34" charset="-128"/>
            </a:endParaRPr>
          </a:p>
        </p:txBody>
      </p:sp>
      <p:pic>
        <p:nvPicPr>
          <p:cNvPr id="13344" name="Picture 31"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2708275"/>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5" name="Line 32"/>
          <p:cNvSpPr>
            <a:spLocks noChangeShapeType="1"/>
          </p:cNvSpPr>
          <p:nvPr/>
        </p:nvSpPr>
        <p:spPr bwMode="auto">
          <a:xfrm flipV="1">
            <a:off x="6167439" y="4149726"/>
            <a:ext cx="288925" cy="3587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334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8" y="4724401"/>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7" name="Line 34"/>
          <p:cNvSpPr>
            <a:spLocks noChangeShapeType="1"/>
          </p:cNvSpPr>
          <p:nvPr/>
        </p:nvSpPr>
        <p:spPr bwMode="auto">
          <a:xfrm>
            <a:off x="7751763" y="4149725"/>
            <a:ext cx="215900" cy="287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3348" name="Picture 35" descr="MC9004114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488" y="1989138"/>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9" name="Line 36"/>
          <p:cNvSpPr>
            <a:spLocks noChangeShapeType="1"/>
          </p:cNvSpPr>
          <p:nvPr/>
        </p:nvSpPr>
        <p:spPr bwMode="auto">
          <a:xfrm flipV="1">
            <a:off x="7751764" y="2420938"/>
            <a:ext cx="649287" cy="43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3350" name="Picture 37"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751" y="2924175"/>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1" name="Line 38"/>
          <p:cNvSpPr>
            <a:spLocks noChangeShapeType="1"/>
          </p:cNvSpPr>
          <p:nvPr/>
        </p:nvSpPr>
        <p:spPr bwMode="auto">
          <a:xfrm flipV="1">
            <a:off x="8256589" y="3284539"/>
            <a:ext cx="719137" cy="73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2" name="Text Box 39"/>
          <p:cNvSpPr txBox="1">
            <a:spLocks noChangeArrowheads="1"/>
          </p:cNvSpPr>
          <p:nvPr/>
        </p:nvSpPr>
        <p:spPr bwMode="auto">
          <a:xfrm>
            <a:off x="6765926" y="3284538"/>
            <a:ext cx="912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sz="1400">
                <a:latin typeface="Verdana" panose="020B0604030504040204" pitchFamily="34" charset="0"/>
                <a:ea typeface="MS PGothic" panose="020B0600070205080204" pitchFamily="34" charset="-128"/>
              </a:rPr>
              <a:t>Internet</a:t>
            </a:r>
          </a:p>
        </p:txBody>
      </p:sp>
      <p:pic>
        <p:nvPicPr>
          <p:cNvPr id="41" name="Google Shape;632;g1d0d05df702_1_313"/>
          <p:cNvPicPr preferRelativeResize="0"/>
          <p:nvPr/>
        </p:nvPicPr>
        <p:blipFill rotWithShape="1">
          <a:blip r:embed="rId10">
            <a:alphaModFix/>
          </a:blip>
          <a:srcRect/>
          <a:stretch/>
        </p:blipFill>
        <p:spPr>
          <a:xfrm>
            <a:off x="31575" y="159419"/>
            <a:ext cx="724508" cy="654774"/>
          </a:xfrm>
          <a:prstGeom prst="rect">
            <a:avLst/>
          </a:prstGeom>
          <a:noFill/>
          <a:ln>
            <a:noFill/>
          </a:ln>
        </p:spPr>
      </p:pic>
      <p:cxnSp>
        <p:nvCxnSpPr>
          <p:cNvPr id="42"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3"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5"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sz="half" idx="10"/>
          </p:nvPr>
        </p:nvSpPr>
        <p:spPr/>
        <p:txBody>
          <a:bodyPr/>
          <a:lstStyle/>
          <a:p>
            <a:pPr>
              <a:defRPr/>
            </a:pPr>
            <a:fld id="{D76FEDC1-F31A-453D-9B56-2C613DAF5749}" type="datetime1">
              <a:rPr lang="en-US" smtClean="0"/>
              <a:t>3/8/2023</a:t>
            </a:fld>
            <a:endParaRPr lang="en-US"/>
          </a:p>
        </p:txBody>
      </p:sp>
      <p:sp>
        <p:nvSpPr>
          <p:cNvPr id="3" name="Footer Placeholder 2"/>
          <p:cNvSpPr>
            <a:spLocks noGrp="1"/>
          </p:cNvSpPr>
          <p:nvPr>
            <p:ph type="ftr" sz="quarter" idx="11"/>
          </p:nvPr>
        </p:nvSpPr>
        <p:spPr/>
        <p:txBody>
          <a:bodyPr/>
          <a:lstStyle/>
          <a:p>
            <a:pPr>
              <a:defRPr/>
            </a:pPr>
            <a:r>
              <a:rPr lang="en-GB" smtClean="0"/>
              <a:t>Unit 1   MAIoT    SY BTech  S4  </a:t>
            </a:r>
            <a:endParaRPr lang="en-US"/>
          </a:p>
        </p:txBody>
      </p:sp>
    </p:spTree>
    <p:extLst>
      <p:ext uri="{BB962C8B-B14F-4D97-AF65-F5344CB8AC3E}">
        <p14:creationId xmlns:p14="http://schemas.microsoft.com/office/powerpoint/2010/main" val="2661422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69AC654-5ABC-414A-AD99-D10196B49A36}" type="slidenum">
              <a:rPr lang="en-GB" altLang="ko-KR" sz="1400">
                <a:ea typeface="MS PGothic" panose="020B0600070205080204" pitchFamily="34" charset="-128"/>
              </a:rPr>
              <a:pPr eaLnBrk="1" hangingPunct="1"/>
              <a:t>49</a:t>
            </a:fld>
            <a:endParaRPr lang="en-GB" altLang="ko-KR" sz="1400">
              <a:ea typeface="MS PGothic" panose="020B0600070205080204" pitchFamily="34" charset="-128"/>
            </a:endParaRPr>
          </a:p>
        </p:txBody>
      </p:sp>
      <p:pic>
        <p:nvPicPr>
          <p:cNvPr id="14339"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764" y="3433763"/>
            <a:ext cx="4778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3"/>
          <p:cNvSpPr>
            <a:spLocks noGrp="1" noChangeArrowheads="1"/>
          </p:cNvSpPr>
          <p:nvPr>
            <p:ph type="title"/>
          </p:nvPr>
        </p:nvSpPr>
        <p:spPr>
          <a:xfrm>
            <a:off x="2286000" y="0"/>
            <a:ext cx="7772400" cy="1143000"/>
          </a:xfrm>
        </p:spPr>
        <p:txBody>
          <a:bodyPr>
            <a:normAutofit/>
          </a:bodyPr>
          <a:lstStyle/>
          <a:p>
            <a:r>
              <a:rPr lang="en-US" altLang="ko-KR" sz="4800" b="1" dirty="0" smtClean="0">
                <a:ea typeface="굴림" panose="020B0600000101010101" pitchFamily="34" charset="-127"/>
              </a:rPr>
              <a:t>Things Connecting to Things</a:t>
            </a:r>
          </a:p>
        </p:txBody>
      </p:sp>
      <p:pic>
        <p:nvPicPr>
          <p:cNvPr id="14341" name="Picture 4" descr="connected-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052513"/>
            <a:ext cx="43148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rally-car by netalloy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3" y="3644901"/>
            <a:ext cx="23812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Arc 6"/>
          <p:cNvSpPr>
            <a:spLocks/>
          </p:cNvSpPr>
          <p:nvPr/>
        </p:nvSpPr>
        <p:spPr bwMode="auto">
          <a:xfrm>
            <a:off x="6096000" y="2349501"/>
            <a:ext cx="1728788" cy="1439863"/>
          </a:xfrm>
          <a:custGeom>
            <a:avLst/>
            <a:gdLst>
              <a:gd name="T0" fmla="*/ 0 w 21453"/>
              <a:gd name="T1" fmla="*/ 0 h 21600"/>
              <a:gd name="T2" fmla="*/ 2147483647 w 21453"/>
              <a:gd name="T3" fmla="*/ 2147483647 h 21600"/>
              <a:gd name="T4" fmla="*/ 0 w 21453"/>
              <a:gd name="T5" fmla="*/ 2147483647 h 21600"/>
              <a:gd name="T6" fmla="*/ 0 60000 65536"/>
              <a:gd name="T7" fmla="*/ 0 60000 65536"/>
              <a:gd name="T8" fmla="*/ 0 60000 65536"/>
              <a:gd name="T9" fmla="*/ 0 w 21453"/>
              <a:gd name="T10" fmla="*/ 0 h 21600"/>
              <a:gd name="T11" fmla="*/ 21453 w 21453"/>
              <a:gd name="T12" fmla="*/ 21600 h 21600"/>
            </a:gdLst>
            <a:ahLst/>
            <a:cxnLst>
              <a:cxn ang="T6">
                <a:pos x="T0" y="T1"/>
              </a:cxn>
              <a:cxn ang="T7">
                <a:pos x="T2" y="T3"/>
              </a:cxn>
              <a:cxn ang="T8">
                <a:pos x="T4" y="T5"/>
              </a:cxn>
            </a:cxnLst>
            <a:rect l="T9" t="T10" r="T11" b="T12"/>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4344" name="Picture 7" descr="Police car by liftarn - A SAAB 900 police car from the Swedish Road Administration (V�gve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9" y="1700213"/>
            <a:ext cx="129698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Arc 8"/>
          <p:cNvSpPr>
            <a:spLocks/>
          </p:cNvSpPr>
          <p:nvPr/>
        </p:nvSpPr>
        <p:spPr bwMode="auto">
          <a:xfrm rot="21450627" flipH="1">
            <a:off x="3935414" y="1989138"/>
            <a:ext cx="1368425" cy="144462"/>
          </a:xfrm>
          <a:custGeom>
            <a:avLst/>
            <a:gdLst>
              <a:gd name="T0" fmla="*/ 0 w 21600"/>
              <a:gd name="T1" fmla="*/ 0 h 21600"/>
              <a:gd name="T2" fmla="*/ 2147483647 w 21600"/>
              <a:gd name="T3" fmla="*/ 6461798 h 21600"/>
              <a:gd name="T4" fmla="*/ 0 w 21600"/>
              <a:gd name="T5" fmla="*/ 64617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4346" name="Picture 9" descr="MC90033277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5300664"/>
            <a:ext cx="10810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0" descr="MC90006037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551" y="3860800"/>
            <a:ext cx="1008063"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8" name="Arc 11"/>
          <p:cNvSpPr>
            <a:spLocks/>
          </p:cNvSpPr>
          <p:nvPr/>
        </p:nvSpPr>
        <p:spPr bwMode="auto">
          <a:xfrm flipV="1">
            <a:off x="3359151" y="2276475"/>
            <a:ext cx="2232025" cy="187325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9" name="Arc 12"/>
          <p:cNvSpPr>
            <a:spLocks/>
          </p:cNvSpPr>
          <p:nvPr/>
        </p:nvSpPr>
        <p:spPr bwMode="auto">
          <a:xfrm rot="10800000" flipH="1">
            <a:off x="3503614" y="2420938"/>
            <a:ext cx="2447925" cy="381635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50" name="Text Box 13"/>
          <p:cNvSpPr txBox="1">
            <a:spLocks noChangeArrowheads="1"/>
          </p:cNvSpPr>
          <p:nvPr/>
        </p:nvSpPr>
        <p:spPr bwMode="auto">
          <a:xfrm>
            <a:off x="5738814" y="5445125"/>
            <a:ext cx="33890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ko-KR">
                <a:ea typeface="MS PGothic" panose="020B0600070205080204" pitchFamily="34" charset="-128"/>
              </a:rPr>
              <a:t>- </a:t>
            </a:r>
            <a:r>
              <a:rPr lang="en-US" altLang="ko-KR" sz="1600">
                <a:latin typeface="Verdana" panose="020B0604030504040204" pitchFamily="34" charset="0"/>
                <a:ea typeface="MS PGothic" panose="020B0600070205080204" pitchFamily="34" charset="-128"/>
              </a:rPr>
              <a:t>Complex and heterogeneous </a:t>
            </a:r>
          </a:p>
          <a:p>
            <a:pPr eaLnBrk="1" hangingPunct="1"/>
            <a:r>
              <a:rPr lang="en-US" altLang="ko-KR" sz="1600">
                <a:latin typeface="Verdana" panose="020B0604030504040204" pitchFamily="34" charset="0"/>
                <a:ea typeface="MS PGothic" panose="020B0600070205080204" pitchFamily="34" charset="-128"/>
              </a:rPr>
              <a:t>resources and networks </a:t>
            </a:r>
          </a:p>
        </p:txBody>
      </p:sp>
      <p:sp>
        <p:nvSpPr>
          <p:cNvPr id="14351" name="Arc 14"/>
          <p:cNvSpPr>
            <a:spLocks/>
          </p:cNvSpPr>
          <p:nvPr/>
        </p:nvSpPr>
        <p:spPr bwMode="auto">
          <a:xfrm flipV="1">
            <a:off x="7967664" y="2349500"/>
            <a:ext cx="720725" cy="1295400"/>
          </a:xfrm>
          <a:custGeom>
            <a:avLst/>
            <a:gdLst>
              <a:gd name="T0" fmla="*/ 0 w 21600"/>
              <a:gd name="T1" fmla="*/ 0 h 21600"/>
              <a:gd name="T2" fmla="*/ 802418889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6" name="Google Shape;632;g1d0d05df702_1_313"/>
          <p:cNvPicPr preferRelativeResize="0"/>
          <p:nvPr/>
        </p:nvPicPr>
        <p:blipFill rotWithShape="1">
          <a:blip r:embed="rId8">
            <a:alphaModFix/>
          </a:blip>
          <a:srcRect/>
          <a:stretch/>
        </p:blipFill>
        <p:spPr>
          <a:xfrm>
            <a:off x="31575" y="159419"/>
            <a:ext cx="724508" cy="654774"/>
          </a:xfrm>
          <a:prstGeom prst="rect">
            <a:avLst/>
          </a:prstGeom>
          <a:noFill/>
          <a:ln>
            <a:noFill/>
          </a:ln>
        </p:spPr>
      </p:pic>
      <p:cxnSp>
        <p:nvCxnSpPr>
          <p:cNvPr id="1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2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sz="half" idx="10"/>
          </p:nvPr>
        </p:nvSpPr>
        <p:spPr/>
        <p:txBody>
          <a:bodyPr/>
          <a:lstStyle/>
          <a:p>
            <a:pPr>
              <a:defRPr/>
            </a:pPr>
            <a:fld id="{771BA874-0D2C-42CA-8E4A-9D6613DC2F7F}" type="datetime1">
              <a:rPr lang="en-US" smtClean="0"/>
              <a:t>3/8/2023</a:t>
            </a:fld>
            <a:endParaRPr lang="en-US"/>
          </a:p>
        </p:txBody>
      </p:sp>
      <p:sp>
        <p:nvSpPr>
          <p:cNvPr id="3" name="Footer Placeholder 2"/>
          <p:cNvSpPr>
            <a:spLocks noGrp="1"/>
          </p:cNvSpPr>
          <p:nvPr>
            <p:ph type="ftr" sz="quarter" idx="11"/>
          </p:nvPr>
        </p:nvSpPr>
        <p:spPr/>
        <p:txBody>
          <a:bodyPr/>
          <a:lstStyle/>
          <a:p>
            <a:pPr>
              <a:defRPr/>
            </a:pPr>
            <a:r>
              <a:rPr lang="en-GB" smtClean="0"/>
              <a:t>Unit 1   MAIoT    SY BTech  S4  </a:t>
            </a:r>
            <a:endParaRPr lang="en-US"/>
          </a:p>
        </p:txBody>
      </p:sp>
    </p:spTree>
    <p:extLst>
      <p:ext uri="{BB962C8B-B14F-4D97-AF65-F5344CB8AC3E}">
        <p14:creationId xmlns:p14="http://schemas.microsoft.com/office/powerpoint/2010/main" val="1230194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1801415" y="-11270"/>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54" name="Google Shape;154;p4"/>
          <p:cNvSpPr txBox="1">
            <a:spLocks noGrp="1"/>
          </p:cNvSpPr>
          <p:nvPr>
            <p:ph type="body" idx="1"/>
          </p:nvPr>
        </p:nvSpPr>
        <p:spPr>
          <a:xfrm>
            <a:off x="800098" y="1049179"/>
            <a:ext cx="10172555" cy="512302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FF0000"/>
              </a:buClr>
              <a:buSzPts val="2400"/>
              <a:buNone/>
            </a:pPr>
            <a:r>
              <a:rPr lang="en-US" sz="2400" b="1">
                <a:solidFill>
                  <a:srgbClr val="FF0000"/>
                </a:solidFill>
                <a:latin typeface="Times New Roman"/>
                <a:ea typeface="Times New Roman"/>
                <a:cs typeface="Times New Roman"/>
                <a:sym typeface="Times New Roman"/>
              </a:rPr>
              <a:t>Module I: Overview of Embedded System and IoT</a:t>
            </a: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rgbClr val="FF0000"/>
              </a:buClr>
              <a:buSzPts val="2400"/>
              <a:buNone/>
            </a:pP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r>
              <a:rPr lang="en-US" sz="2400" b="1">
                <a:solidFill>
                  <a:srgbClr val="FF0000"/>
                </a:solidFill>
                <a:latin typeface="Times New Roman"/>
                <a:ea typeface="Times New Roman"/>
                <a:cs typeface="Times New Roman"/>
                <a:sym typeface="Times New Roman"/>
              </a:rPr>
              <a:t>Module II: Pentium Architecture: </a:t>
            </a: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a:latin typeface="Times New Roman"/>
              <a:ea typeface="Times New Roman"/>
              <a:cs typeface="Times New Roman"/>
              <a:sym typeface="Times New Roman"/>
            </a:endParaRPr>
          </a:p>
        </p:txBody>
      </p:sp>
      <p:sp>
        <p:nvSpPr>
          <p:cNvPr id="155" name="Google Shape;155;p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85A3159-98F9-4FDB-8DC4-8E97117B2188}"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156" name="Google Shape;15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157" name="Google Shape;157;p4"/>
          <p:cNvSpPr/>
          <p:nvPr/>
        </p:nvSpPr>
        <p:spPr>
          <a:xfrm>
            <a:off x="134143" y="40857"/>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158" name="Google Shape;158;p4"/>
          <p:cNvCxnSpPr/>
          <p:nvPr/>
        </p:nvCxnSpPr>
        <p:spPr>
          <a:xfrm rot="10800000" flipH="1">
            <a:off x="0" y="86836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59" name="Google Shape;159;p4"/>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160" name="Google Shape;160;p4"/>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1" name="Google Shape;161;p4"/>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62" name="Google Shape;16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a:t>
            </a:fld>
            <a:endParaRPr>
              <a:latin typeface="Times New Roman"/>
              <a:ea typeface="Times New Roman"/>
              <a:cs typeface="Times New Roman"/>
              <a:sym typeface="Times New Roman"/>
            </a:endParaRPr>
          </a:p>
        </p:txBody>
      </p:sp>
      <p:graphicFrame>
        <p:nvGraphicFramePr>
          <p:cNvPr id="163" name="Google Shape;163;p4"/>
          <p:cNvGraphicFramePr/>
          <p:nvPr/>
        </p:nvGraphicFramePr>
        <p:xfrm>
          <a:off x="838200" y="1540679"/>
          <a:ext cx="10998050" cy="2402523"/>
        </p:xfrm>
        <a:graphic>
          <a:graphicData uri="http://schemas.openxmlformats.org/drawingml/2006/table">
            <a:tbl>
              <a:tblPr>
                <a:noFill/>
                <a:tableStyleId>{9EB05AF0-6FCE-46EB-97BF-3CF01C56D064}</a:tableStyleId>
              </a:tblPr>
              <a:tblGrid>
                <a:gridCol w="10998050">
                  <a:extLst>
                    <a:ext uri="{9D8B030D-6E8A-4147-A177-3AD203B41FA5}">
                      <a16:colId xmlns:a16="http://schemas.microsoft.com/office/drawing/2014/main" val="20000"/>
                    </a:ext>
                  </a:extLst>
                </a:gridCol>
              </a:tblGrid>
              <a:tr h="304800">
                <a:tc>
                  <a:txBody>
                    <a:bodyPr/>
                    <a:lstStyle/>
                    <a:p>
                      <a:pPr marL="0" marR="0" lvl="0" indent="0" algn="just" rtl="0">
                        <a:lnSpc>
                          <a:spcPct val="106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Embedded Systems: Architecture &amp; Characteristics of ES, Types of Embedded systems, Examples of Embedded Systems.</a:t>
                      </a:r>
                      <a:endParaRPr sz="1400" u="none" strike="noStrike" cap="none"/>
                    </a:p>
                    <a:p>
                      <a:pPr marL="0" marR="0" lvl="0" indent="0" algn="just" rtl="0">
                        <a:lnSpc>
                          <a:spcPct val="106000"/>
                        </a:lnSpc>
                        <a:spcBef>
                          <a:spcPts val="80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Introduction of IoT: Definition and characteristics of IoT, Technical Building blocks of IoT, Device, Communication Technologies, Data, Physical design of IoT, IoT enabling technologies, IoT Issues and Challenges- Planning, Costs and Quality, Security and Privacy, Risks. Example: Smart Home /Smart Agricultural.</a:t>
                      </a:r>
                      <a:endParaRPr sz="2400" b="1" u="none" strike="noStrike" cap="none">
                        <a:latin typeface="Times New Roman"/>
                        <a:ea typeface="Times New Roman"/>
                        <a:cs typeface="Times New Roman"/>
                        <a:sym typeface="Times New Roman"/>
                      </a:endParaRPr>
                    </a:p>
                  </a:txBody>
                  <a:tcPr marL="114300" marR="114300" marT="0" marB="0">
                    <a:solidFill>
                      <a:srgbClr val="FFD966"/>
                    </a:solidFill>
                  </a:tcPr>
                </a:tc>
                <a:extLst>
                  <a:ext uri="{0D108BD9-81ED-4DB2-BD59-A6C34878D82A}">
                    <a16:rowId xmlns:a16="http://schemas.microsoft.com/office/drawing/2014/main" val="10000"/>
                  </a:ext>
                </a:extLst>
              </a:tr>
            </a:tbl>
          </a:graphicData>
        </a:graphic>
      </p:graphicFrame>
      <p:graphicFrame>
        <p:nvGraphicFramePr>
          <p:cNvPr id="164" name="Google Shape;164;p4"/>
          <p:cNvGraphicFramePr/>
          <p:nvPr/>
        </p:nvGraphicFramePr>
        <p:xfrm>
          <a:off x="838200" y="4587811"/>
          <a:ext cx="10998050" cy="1525461"/>
        </p:xfrm>
        <a:graphic>
          <a:graphicData uri="http://schemas.openxmlformats.org/drawingml/2006/table">
            <a:tbl>
              <a:tblPr firstRow="1" firstCol="1" bandRow="1">
                <a:noFill/>
                <a:tableStyleId>{9EB05AF0-6FCE-46EB-97BF-3CF01C56D064}</a:tableStyleId>
              </a:tblPr>
              <a:tblGrid>
                <a:gridCol w="10998050">
                  <a:extLst>
                    <a:ext uri="{9D8B030D-6E8A-4147-A177-3AD203B41FA5}">
                      <a16:colId xmlns:a16="http://schemas.microsoft.com/office/drawing/2014/main" val="20000"/>
                    </a:ext>
                  </a:extLst>
                </a:gridCol>
              </a:tblGrid>
              <a:tr h="305675">
                <a:tc>
                  <a:txBody>
                    <a:bodyPr/>
                    <a:lstStyle/>
                    <a:p>
                      <a:pPr marL="0" marR="0" lvl="0" indent="0" algn="just" rtl="0">
                        <a:lnSpc>
                          <a:spcPct val="106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Pentium features, Pentium superscalar architecture - Pipelining, Branch prediction, and Instruction and Data caches. The Floating-Point Unit: features, pipeline stages &amp; data types. Pentium programmer's model, register set, System registers, addressing modes and Instruction set.</a:t>
                      </a:r>
                      <a:endParaRPr sz="2400" b="1" i="0" u="none" strike="noStrike" cap="none">
                        <a:solidFill>
                          <a:schemeClr val="dk1"/>
                        </a:solidFill>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15615F3-E48E-4700-8881-71A4FACB9037}" type="slidenum">
              <a:rPr lang="en-GB" altLang="ko-KR" sz="1400">
                <a:ea typeface="MS PGothic" panose="020B0600070205080204" pitchFamily="34" charset="-128"/>
              </a:rPr>
              <a:pPr eaLnBrk="1" hangingPunct="1"/>
              <a:t>50</a:t>
            </a:fld>
            <a:endParaRPr lang="en-GB" altLang="ko-KR" sz="1400">
              <a:ea typeface="MS PGothic" panose="020B0600070205080204" pitchFamily="34" charset="-128"/>
            </a:endParaRPr>
          </a:p>
        </p:txBody>
      </p:sp>
      <p:sp>
        <p:nvSpPr>
          <p:cNvPr id="15363" name="Rectangle 2"/>
          <p:cNvSpPr>
            <a:spLocks noGrp="1" noChangeArrowheads="1"/>
          </p:cNvSpPr>
          <p:nvPr>
            <p:ph type="title"/>
          </p:nvPr>
        </p:nvSpPr>
        <p:spPr>
          <a:xfrm>
            <a:off x="2362200" y="228600"/>
            <a:ext cx="7772400" cy="457200"/>
          </a:xfrm>
        </p:spPr>
        <p:txBody>
          <a:bodyPr>
            <a:noAutofit/>
          </a:bodyPr>
          <a:lstStyle/>
          <a:p>
            <a:r>
              <a:rPr lang="en-GB" altLang="ko-KR" sz="4000" b="1" dirty="0">
                <a:ea typeface="굴림" panose="020B0600000101010101" pitchFamily="34" charset="-127"/>
              </a:rPr>
              <a:t>Wireless Sensor Networks (WSN)</a:t>
            </a:r>
          </a:p>
        </p:txBody>
      </p:sp>
      <p:pic>
        <p:nvPicPr>
          <p:cNvPr id="15364" name="Picture 3"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32845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2349501"/>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6" y="35004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6"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30686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7"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2492376"/>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8"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1" y="4508501"/>
            <a:ext cx="5762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9"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538" y="1989138"/>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0"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339" y="1628776"/>
            <a:ext cx="447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Line 11"/>
          <p:cNvSpPr>
            <a:spLocks noChangeShapeType="1"/>
          </p:cNvSpPr>
          <p:nvPr/>
        </p:nvSpPr>
        <p:spPr bwMode="auto">
          <a:xfrm>
            <a:off x="2351088" y="2781300"/>
            <a:ext cx="215900" cy="7191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3" name="Line 12"/>
          <p:cNvSpPr>
            <a:spLocks noChangeShapeType="1"/>
          </p:cNvSpPr>
          <p:nvPr/>
        </p:nvSpPr>
        <p:spPr bwMode="auto">
          <a:xfrm>
            <a:off x="2711450" y="3716338"/>
            <a:ext cx="865188" cy="1444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4" name="Oval 13"/>
          <p:cNvSpPr>
            <a:spLocks noChangeArrowheads="1"/>
          </p:cNvSpPr>
          <p:nvPr/>
        </p:nvSpPr>
        <p:spPr bwMode="auto">
          <a:xfrm>
            <a:off x="6313489" y="3232151"/>
            <a:ext cx="719137" cy="358775"/>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1000">
                <a:latin typeface="Verdana" panose="020B0604030504040204" pitchFamily="34" charset="0"/>
                <a:ea typeface="MS PGothic" panose="020B0600070205080204" pitchFamily="34" charset="-128"/>
              </a:rPr>
              <a:t>Sink</a:t>
            </a:r>
          </a:p>
          <a:p>
            <a:pPr eaLnBrk="1" hangingPunct="1"/>
            <a:r>
              <a:rPr lang="en-GB" altLang="ko-KR" sz="1000">
                <a:latin typeface="Verdana" panose="020B0604030504040204" pitchFamily="34" charset="0"/>
                <a:ea typeface="MS PGothic" panose="020B0600070205080204" pitchFamily="34" charset="-128"/>
              </a:rPr>
              <a:t>node</a:t>
            </a:r>
          </a:p>
        </p:txBody>
      </p:sp>
      <p:sp>
        <p:nvSpPr>
          <p:cNvPr id="15375" name="Rectangle 14"/>
          <p:cNvSpPr>
            <a:spLocks noChangeArrowheads="1"/>
          </p:cNvSpPr>
          <p:nvPr/>
        </p:nvSpPr>
        <p:spPr bwMode="auto">
          <a:xfrm>
            <a:off x="7608888" y="3286125"/>
            <a:ext cx="647700" cy="2873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900">
                <a:latin typeface="Verdana" panose="020B0604030504040204" pitchFamily="34" charset="0"/>
                <a:ea typeface="MS PGothic" panose="020B0600070205080204" pitchFamily="34" charset="-128"/>
              </a:rPr>
              <a:t>Gateway</a:t>
            </a:r>
          </a:p>
        </p:txBody>
      </p:sp>
      <p:pic>
        <p:nvPicPr>
          <p:cNvPr id="15376" name="Picture 15" descr="http://openclipart.org/image/800px/svg_to_png/14729/gabe_anguiano_Clou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88" y="1557339"/>
            <a:ext cx="172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72" name="Line 16"/>
          <p:cNvSpPr>
            <a:spLocks noChangeShapeType="1"/>
          </p:cNvSpPr>
          <p:nvPr/>
        </p:nvSpPr>
        <p:spPr bwMode="auto">
          <a:xfrm>
            <a:off x="7824789" y="2852739"/>
            <a:ext cx="142875" cy="288925"/>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alpha val="50000"/>
              </a:schemeClr>
            </a:prstShdw>
          </a:effectLst>
          <a:extLst/>
        </p:spPr>
        <p:txBody>
          <a:bodyPr/>
          <a:lstStyle/>
          <a:p>
            <a:pPr>
              <a:defRPr/>
            </a:pPr>
            <a:endParaRPr lang="en-US">
              <a:ea typeface="ＭＳ Ｐゴシック" charset="0"/>
            </a:endParaRPr>
          </a:p>
        </p:txBody>
      </p:sp>
      <p:sp>
        <p:nvSpPr>
          <p:cNvPr id="15378" name="Line 17"/>
          <p:cNvSpPr>
            <a:spLocks noChangeShapeType="1"/>
          </p:cNvSpPr>
          <p:nvPr/>
        </p:nvSpPr>
        <p:spPr bwMode="auto">
          <a:xfrm>
            <a:off x="5591175" y="34290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9" name="Line 18"/>
          <p:cNvSpPr>
            <a:spLocks noChangeShapeType="1"/>
          </p:cNvSpPr>
          <p:nvPr/>
        </p:nvSpPr>
        <p:spPr bwMode="auto">
          <a:xfrm>
            <a:off x="7069139" y="3429000"/>
            <a:ext cx="50323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0" name="Line 19"/>
          <p:cNvSpPr>
            <a:spLocks noChangeShapeType="1"/>
          </p:cNvSpPr>
          <p:nvPr/>
        </p:nvSpPr>
        <p:spPr bwMode="auto">
          <a:xfrm>
            <a:off x="4008438" y="2924175"/>
            <a:ext cx="1079500" cy="433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1" name="Line 20"/>
          <p:cNvSpPr>
            <a:spLocks noChangeShapeType="1"/>
          </p:cNvSpPr>
          <p:nvPr/>
        </p:nvSpPr>
        <p:spPr bwMode="auto">
          <a:xfrm flipV="1">
            <a:off x="2782889" y="2924176"/>
            <a:ext cx="865187" cy="576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2" name="Line 21"/>
          <p:cNvSpPr>
            <a:spLocks noChangeShapeType="1"/>
          </p:cNvSpPr>
          <p:nvPr/>
        </p:nvSpPr>
        <p:spPr bwMode="auto">
          <a:xfrm flipH="1">
            <a:off x="3648076" y="3068638"/>
            <a:ext cx="144463" cy="647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3" name="Line 22"/>
          <p:cNvSpPr>
            <a:spLocks noChangeShapeType="1"/>
          </p:cNvSpPr>
          <p:nvPr/>
        </p:nvSpPr>
        <p:spPr bwMode="auto">
          <a:xfrm flipV="1">
            <a:off x="3935413" y="3500439"/>
            <a:ext cx="1008062" cy="288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4" name="Line 23"/>
          <p:cNvSpPr>
            <a:spLocks noChangeShapeType="1"/>
          </p:cNvSpPr>
          <p:nvPr/>
        </p:nvSpPr>
        <p:spPr bwMode="auto">
          <a:xfrm flipV="1">
            <a:off x="3432175" y="4005263"/>
            <a:ext cx="287338" cy="5762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5385" name="Picture 24"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213" y="4365626"/>
            <a:ext cx="5762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Line 25"/>
          <p:cNvSpPr>
            <a:spLocks noChangeShapeType="1"/>
          </p:cNvSpPr>
          <p:nvPr/>
        </p:nvSpPr>
        <p:spPr bwMode="auto">
          <a:xfrm>
            <a:off x="3719514" y="4724400"/>
            <a:ext cx="7207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7" name="Line 26"/>
          <p:cNvSpPr>
            <a:spLocks noChangeShapeType="1"/>
          </p:cNvSpPr>
          <p:nvPr/>
        </p:nvSpPr>
        <p:spPr bwMode="auto">
          <a:xfrm flipV="1">
            <a:off x="5016500" y="3573464"/>
            <a:ext cx="1295400" cy="9350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8" name="Line 27"/>
          <p:cNvSpPr>
            <a:spLocks noChangeShapeType="1"/>
          </p:cNvSpPr>
          <p:nvPr/>
        </p:nvSpPr>
        <p:spPr bwMode="auto">
          <a:xfrm>
            <a:off x="4727576" y="2060575"/>
            <a:ext cx="360363"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9" name="Line 28"/>
          <p:cNvSpPr>
            <a:spLocks noChangeShapeType="1"/>
          </p:cNvSpPr>
          <p:nvPr/>
        </p:nvSpPr>
        <p:spPr bwMode="auto">
          <a:xfrm>
            <a:off x="4295776" y="2349500"/>
            <a:ext cx="792163" cy="714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0" name="Line 29"/>
          <p:cNvSpPr>
            <a:spLocks noChangeShapeType="1"/>
          </p:cNvSpPr>
          <p:nvPr/>
        </p:nvSpPr>
        <p:spPr bwMode="auto">
          <a:xfrm>
            <a:off x="5880100" y="23495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1" name="Text Box 30"/>
          <p:cNvSpPr txBox="1">
            <a:spLocks noChangeArrowheads="1"/>
          </p:cNvSpPr>
          <p:nvPr/>
        </p:nvSpPr>
        <p:spPr bwMode="auto">
          <a:xfrm>
            <a:off x="6888164" y="2060576"/>
            <a:ext cx="1042987" cy="3968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1000">
                <a:latin typeface="Verdana" panose="020B0604030504040204" pitchFamily="34" charset="0"/>
                <a:ea typeface="MS PGothic" panose="020B0600070205080204" pitchFamily="34" charset="-128"/>
              </a:rPr>
              <a:t>Core network</a:t>
            </a:r>
          </a:p>
          <a:p>
            <a:pPr eaLnBrk="1" hangingPunct="1"/>
            <a:r>
              <a:rPr lang="en-GB" altLang="ko-KR" sz="1000">
                <a:latin typeface="Verdana" panose="020B0604030504040204" pitchFamily="34" charset="0"/>
                <a:ea typeface="MS PGothic" panose="020B0600070205080204" pitchFamily="34" charset="-128"/>
              </a:rPr>
              <a:t>e.g. Internet</a:t>
            </a:r>
          </a:p>
        </p:txBody>
      </p:sp>
      <p:sp>
        <p:nvSpPr>
          <p:cNvPr id="15392" name="Rectangle 31"/>
          <p:cNvSpPr>
            <a:spLocks noChangeArrowheads="1"/>
          </p:cNvSpPr>
          <p:nvPr/>
        </p:nvSpPr>
        <p:spPr bwMode="auto">
          <a:xfrm>
            <a:off x="5159375" y="2205039"/>
            <a:ext cx="647700" cy="2873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900">
                <a:latin typeface="Verdana" panose="020B0604030504040204" pitchFamily="34" charset="0"/>
                <a:ea typeface="MS PGothic" panose="020B0600070205080204" pitchFamily="34" charset="-128"/>
              </a:rPr>
              <a:t>Gateway</a:t>
            </a:r>
          </a:p>
        </p:txBody>
      </p:sp>
      <p:sp>
        <p:nvSpPr>
          <p:cNvPr id="15393" name="Line 32"/>
          <p:cNvSpPr>
            <a:spLocks noChangeShapeType="1"/>
          </p:cNvSpPr>
          <p:nvPr/>
        </p:nvSpPr>
        <p:spPr bwMode="auto">
          <a:xfrm flipV="1">
            <a:off x="8328026" y="1916114"/>
            <a:ext cx="576263"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4" name="Line 33"/>
          <p:cNvSpPr>
            <a:spLocks noChangeShapeType="1"/>
          </p:cNvSpPr>
          <p:nvPr/>
        </p:nvSpPr>
        <p:spPr bwMode="auto">
          <a:xfrm>
            <a:off x="8328026" y="2351089"/>
            <a:ext cx="576263" cy="1412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5395" name="Picture 34" desc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725" y="14128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96" name="Group 35"/>
          <p:cNvGrpSpPr>
            <a:grpSpLocks/>
          </p:cNvGrpSpPr>
          <p:nvPr/>
        </p:nvGrpSpPr>
        <p:grpSpPr bwMode="auto">
          <a:xfrm>
            <a:off x="9048751" y="2420939"/>
            <a:ext cx="752475" cy="936625"/>
            <a:chOff x="4422" y="2659"/>
            <a:chExt cx="565" cy="726"/>
          </a:xfrm>
        </p:grpSpPr>
        <p:pic>
          <p:nvPicPr>
            <p:cNvPr id="15400" name="Picture 36"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2" y="2659"/>
              <a:ext cx="56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1" name="Picture 37" desc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795"/>
              <a:ext cx="2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97" name="Text Box 38"/>
          <p:cNvSpPr txBox="1">
            <a:spLocks noChangeArrowheads="1"/>
          </p:cNvSpPr>
          <p:nvPr/>
        </p:nvSpPr>
        <p:spPr bwMode="auto">
          <a:xfrm>
            <a:off x="9625013" y="1628776"/>
            <a:ext cx="76041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1000">
                <a:latin typeface="Verdana" panose="020B0604030504040204" pitchFamily="34" charset="0"/>
                <a:ea typeface="MS PGothic" panose="020B0600070205080204" pitchFamily="34" charset="-128"/>
              </a:rPr>
              <a:t>End-user</a:t>
            </a:r>
          </a:p>
        </p:txBody>
      </p:sp>
      <p:sp>
        <p:nvSpPr>
          <p:cNvPr id="15398" name="Text Box 39"/>
          <p:cNvSpPr txBox="1">
            <a:spLocks noChangeArrowheads="1"/>
          </p:cNvSpPr>
          <p:nvPr/>
        </p:nvSpPr>
        <p:spPr bwMode="auto">
          <a:xfrm>
            <a:off x="8975726" y="3357564"/>
            <a:ext cx="1376363"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1000">
                <a:latin typeface="Verdana" panose="020B0604030504040204" pitchFamily="34" charset="0"/>
                <a:ea typeface="MS PGothic" panose="020B0600070205080204" pitchFamily="34" charset="-128"/>
              </a:rPr>
              <a:t>Computer services</a:t>
            </a:r>
          </a:p>
        </p:txBody>
      </p:sp>
      <p:sp>
        <p:nvSpPr>
          <p:cNvPr id="15399" name="Text Box 40"/>
          <p:cNvSpPr txBox="1">
            <a:spLocks noChangeArrowheads="1"/>
          </p:cNvSpPr>
          <p:nvPr/>
        </p:nvSpPr>
        <p:spPr bwMode="auto">
          <a:xfrm>
            <a:off x="1774825" y="5229225"/>
            <a:ext cx="6854762" cy="707886"/>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en-GB" altLang="ko-KR">
                <a:ea typeface="MS PGothic" panose="020B0600070205080204" pitchFamily="34" charset="-128"/>
              </a:rPr>
              <a:t> </a:t>
            </a:r>
            <a:r>
              <a:rPr lang="en-GB" altLang="ko-KR" sz="1600">
                <a:ea typeface="MS PGothic" panose="020B0600070205080204" pitchFamily="34" charset="-128"/>
              </a:rPr>
              <a:t>The networks typically run Low Power Devices</a:t>
            </a:r>
          </a:p>
          <a:p>
            <a:pPr eaLnBrk="1" hangingPunct="1">
              <a:buFontTx/>
              <a:buChar char="-"/>
            </a:pPr>
            <a:r>
              <a:rPr lang="en-GB" altLang="ko-KR" sz="1600">
                <a:ea typeface="MS PGothic" panose="020B0600070205080204" pitchFamily="34" charset="-128"/>
              </a:rPr>
              <a:t> Consist of one or more sensors, could be different type of sensors (or actuators)</a:t>
            </a:r>
          </a:p>
        </p:txBody>
      </p:sp>
      <p:pic>
        <p:nvPicPr>
          <p:cNvPr id="42" name="Google Shape;632;g1d0d05df702_1_313"/>
          <p:cNvPicPr preferRelativeResize="0"/>
          <p:nvPr/>
        </p:nvPicPr>
        <p:blipFill rotWithShape="1">
          <a:blip r:embed="rId11">
            <a:alphaModFix/>
          </a:blip>
          <a:srcRect/>
          <a:stretch/>
        </p:blipFill>
        <p:spPr>
          <a:xfrm>
            <a:off x="31575" y="159419"/>
            <a:ext cx="724508" cy="654774"/>
          </a:xfrm>
          <a:prstGeom prst="rect">
            <a:avLst/>
          </a:prstGeom>
          <a:noFill/>
          <a:ln>
            <a:noFill/>
          </a:ln>
        </p:spPr>
      </p:pic>
      <p:cxnSp>
        <p:nvCxnSpPr>
          <p:cNvPr id="43"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44"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46"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E47F16E2-1D6E-4C22-AD60-0F50D2CECBD0}"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2641536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38425E9-3775-47D5-AD57-AD051ECF8784}" type="slidenum">
              <a:rPr lang="en-GB" altLang="ko-KR" sz="1400">
                <a:ea typeface="굴림" panose="020B0600000101010101" pitchFamily="34" charset="-127"/>
              </a:rPr>
              <a:pPr eaLnBrk="1" hangingPunct="1"/>
              <a:t>51</a:t>
            </a:fld>
            <a:endParaRPr lang="en-GB" altLang="ko-KR" sz="1400">
              <a:ea typeface="굴림" panose="020B0600000101010101" pitchFamily="34" charset="-127"/>
            </a:endParaRPr>
          </a:p>
        </p:txBody>
      </p:sp>
      <p:sp>
        <p:nvSpPr>
          <p:cNvPr id="16387" name="Rectangle 2"/>
          <p:cNvSpPr>
            <a:spLocks noGrp="1"/>
          </p:cNvSpPr>
          <p:nvPr>
            <p:ph type="title" idx="4294967295"/>
          </p:nvPr>
        </p:nvSpPr>
        <p:spPr>
          <a:xfrm>
            <a:off x="2133600" y="228600"/>
            <a:ext cx="8153400" cy="990600"/>
          </a:xfrm>
        </p:spPr>
        <p:txBody>
          <a:bodyPr>
            <a:normAutofit/>
          </a:bodyPr>
          <a:lstStyle/>
          <a:p>
            <a:r>
              <a:rPr lang="en-GB" altLang="ko-KR" b="1" dirty="0">
                <a:ea typeface="굴림" panose="020B0600000101010101" pitchFamily="34" charset="-127"/>
              </a:rPr>
              <a:t>How are the networks changing?</a:t>
            </a:r>
          </a:p>
        </p:txBody>
      </p:sp>
      <p:sp>
        <p:nvSpPr>
          <p:cNvPr id="16388" name="Rectangle 3"/>
          <p:cNvSpPr>
            <a:spLocks noGrp="1"/>
          </p:cNvSpPr>
          <p:nvPr>
            <p:ph type="body" idx="4294967295"/>
          </p:nvPr>
        </p:nvSpPr>
        <p:spPr>
          <a:xfrm>
            <a:off x="1533041" y="1219200"/>
            <a:ext cx="8753959" cy="4278313"/>
          </a:xfrm>
        </p:spPr>
        <p:txBody>
          <a:bodyPr>
            <a:noAutofit/>
          </a:bodyPr>
          <a:lstStyle/>
          <a:p>
            <a:pPr marL="319088" indent="-319088"/>
            <a:r>
              <a:rPr lang="en-GB" altLang="ko-KR" dirty="0">
                <a:ea typeface="굴림" panose="020B0600000101010101" pitchFamily="34" charset="-127"/>
              </a:rPr>
              <a:t>Extensions</a:t>
            </a:r>
          </a:p>
          <a:p>
            <a:pPr marL="639763" lvl="1" indent="-273050"/>
            <a:r>
              <a:rPr lang="en-GB" altLang="ko-KR" dirty="0">
                <a:ea typeface="굴림" panose="020B0600000101010101" pitchFamily="34" charset="-127"/>
              </a:rPr>
              <a:t>More nodes, more connections, IPv6, 6LowPan,...</a:t>
            </a:r>
          </a:p>
          <a:p>
            <a:pPr marL="639763" lvl="1" indent="-273050"/>
            <a:r>
              <a:rPr lang="en-GB" altLang="ko-KR" dirty="0">
                <a:ea typeface="굴림" panose="020B0600000101010101" pitchFamily="34" charset="-127"/>
              </a:rPr>
              <a:t>Any </a:t>
            </a:r>
            <a:r>
              <a:rPr lang="en-GB" altLang="ko-KR" dirty="0">
                <a:solidFill>
                  <a:srgbClr val="0066FF"/>
                </a:solidFill>
                <a:latin typeface="Comic Sans MS" panose="030F0702030302020204" pitchFamily="66" charset="0"/>
                <a:ea typeface="굴림" panose="020B0600000101010101" pitchFamily="34" charset="-127"/>
              </a:rPr>
              <a:t>TIME</a:t>
            </a:r>
            <a:r>
              <a:rPr lang="en-GB" altLang="ko-KR" dirty="0">
                <a:ea typeface="굴림" panose="020B0600000101010101" pitchFamily="34" charset="-127"/>
              </a:rPr>
              <a:t>, Any </a:t>
            </a:r>
            <a:r>
              <a:rPr lang="en-GB" altLang="ko-KR" dirty="0">
                <a:solidFill>
                  <a:srgbClr val="0066FF"/>
                </a:solidFill>
                <a:latin typeface="Comic Sans MS" panose="030F0702030302020204" pitchFamily="66" charset="0"/>
                <a:ea typeface="굴림" panose="020B0600000101010101" pitchFamily="34" charset="-127"/>
              </a:rPr>
              <a:t>PLACE</a:t>
            </a:r>
            <a:r>
              <a:rPr lang="en-GB" altLang="ko-KR" dirty="0">
                <a:ea typeface="굴림" panose="020B0600000101010101" pitchFamily="34" charset="-127"/>
              </a:rPr>
              <a:t> </a:t>
            </a:r>
            <a:r>
              <a:rPr lang="en-GB" altLang="ko-KR" sz="2800" b="1" dirty="0">
                <a:solidFill>
                  <a:srgbClr val="FF0000"/>
                </a:solidFill>
                <a:latin typeface="Comic Sans MS" panose="030F0702030302020204" pitchFamily="66" charset="0"/>
                <a:ea typeface="굴림" panose="020B0600000101010101" pitchFamily="34" charset="-127"/>
              </a:rPr>
              <a:t>+</a:t>
            </a:r>
            <a:r>
              <a:rPr lang="en-GB" altLang="ko-KR" dirty="0">
                <a:ea typeface="굴림" panose="020B0600000101010101" pitchFamily="34" charset="-127"/>
              </a:rPr>
              <a:t> Any </a:t>
            </a:r>
            <a:r>
              <a:rPr lang="en-GB" altLang="ko-KR" dirty="0">
                <a:solidFill>
                  <a:srgbClr val="0066FF"/>
                </a:solidFill>
                <a:latin typeface="Comic Sans MS" panose="030F0702030302020204" pitchFamily="66" charset="0"/>
                <a:ea typeface="굴림" panose="020B0600000101010101" pitchFamily="34" charset="-127"/>
              </a:rPr>
              <a:t>THING</a:t>
            </a:r>
          </a:p>
          <a:p>
            <a:pPr marL="639763" lvl="1" indent="-273050"/>
            <a:r>
              <a:rPr lang="en-GB" altLang="ko-KR" dirty="0">
                <a:ea typeface="굴림" panose="020B0600000101010101" pitchFamily="34" charset="-127"/>
              </a:rPr>
              <a:t>M2M, </a:t>
            </a:r>
            <a:r>
              <a:rPr lang="en-GB" altLang="ko-KR" dirty="0" err="1">
                <a:ea typeface="굴림" panose="020B0600000101010101" pitchFamily="34" charset="-127"/>
              </a:rPr>
              <a:t>IoT</a:t>
            </a:r>
            <a:endParaRPr lang="en-GB" altLang="ko-KR" dirty="0">
              <a:ea typeface="굴림" panose="020B0600000101010101" pitchFamily="34" charset="-127"/>
            </a:endParaRPr>
          </a:p>
          <a:p>
            <a:pPr marL="914400" lvl="2"/>
            <a:r>
              <a:rPr lang="en-GB" altLang="ko-KR" dirty="0">
                <a:ea typeface="굴림" panose="020B0600000101010101" pitchFamily="34" charset="-127"/>
              </a:rPr>
              <a:t>Billions of interconnected devices,</a:t>
            </a:r>
          </a:p>
          <a:p>
            <a:pPr marL="914400" lvl="2"/>
            <a:r>
              <a:rPr lang="en-GB" altLang="ko-KR" dirty="0">
                <a:ea typeface="굴림" panose="020B0600000101010101" pitchFamily="34" charset="-127"/>
              </a:rPr>
              <a:t>Everybody connected.</a:t>
            </a:r>
          </a:p>
          <a:p>
            <a:pPr marL="319088" indent="-319088"/>
            <a:r>
              <a:rPr lang="en-GB" altLang="ko-KR" dirty="0">
                <a:ea typeface="굴림" panose="020B0600000101010101" pitchFamily="34" charset="-127"/>
              </a:rPr>
              <a:t>Expansions</a:t>
            </a:r>
          </a:p>
          <a:p>
            <a:pPr marL="639763" lvl="1" indent="-273050"/>
            <a:r>
              <a:rPr lang="en-GB" altLang="ko-KR" dirty="0">
                <a:ea typeface="굴림" panose="020B0600000101010101" pitchFamily="34" charset="-127"/>
              </a:rPr>
              <a:t>Broadband</a:t>
            </a:r>
          </a:p>
          <a:p>
            <a:pPr marL="319088" indent="-319088"/>
            <a:r>
              <a:rPr lang="en-GB" altLang="ko-KR" dirty="0">
                <a:ea typeface="굴림" panose="020B0600000101010101" pitchFamily="34" charset="-127"/>
              </a:rPr>
              <a:t>Enhancements</a:t>
            </a:r>
          </a:p>
          <a:p>
            <a:pPr marL="639763" lvl="1" indent="-273050"/>
            <a:r>
              <a:rPr lang="en-GB" altLang="ko-KR" dirty="0">
                <a:ea typeface="굴림" panose="020B0600000101010101" pitchFamily="34" charset="-127"/>
              </a:rPr>
              <a:t>Smart networks</a:t>
            </a:r>
          </a:p>
          <a:p>
            <a:pPr marL="639763" lvl="1" indent="-273050"/>
            <a:r>
              <a:rPr lang="en-GB" altLang="ko-KR" dirty="0">
                <a:ea typeface="굴림" panose="020B0600000101010101" pitchFamily="34" charset="-127"/>
              </a:rPr>
              <a:t>Data-centric and content-oriented networking </a:t>
            </a:r>
          </a:p>
          <a:p>
            <a:pPr marL="639763" lvl="1" indent="-273050"/>
            <a:r>
              <a:rPr lang="en-GB" altLang="ko-KR" dirty="0">
                <a:ea typeface="굴림" panose="020B0600000101010101" pitchFamily="34" charset="-127"/>
              </a:rPr>
              <a:t>Context-aware (autonomous) systems</a:t>
            </a:r>
          </a:p>
        </p:txBody>
      </p:sp>
      <p:pic>
        <p:nvPicPr>
          <p:cNvPr id="5"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B8F0BBDF-39D3-40F1-B4CA-0F18FDC0C21E}"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1340770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8012622-2BC6-4E0F-859F-232715B4E837}" type="slidenum">
              <a:rPr lang="en-GB" altLang="ko-KR" sz="1400">
                <a:ea typeface="굴림" panose="020B0600000101010101" pitchFamily="34" charset="-127"/>
              </a:rPr>
              <a:pPr eaLnBrk="1" hangingPunct="1"/>
              <a:t>52</a:t>
            </a:fld>
            <a:endParaRPr lang="en-GB" altLang="ko-KR" sz="1400">
              <a:ea typeface="굴림" panose="020B0600000101010101" pitchFamily="34" charset="-127"/>
            </a:endParaRPr>
          </a:p>
        </p:txBody>
      </p:sp>
      <p:sp>
        <p:nvSpPr>
          <p:cNvPr id="17411" name="Slide Number Placeholder 22"/>
          <p:cNvSpPr txBox="1">
            <a:spLocks noGrp="1"/>
          </p:cNvSpPr>
          <p:nvPr/>
        </p:nvSpPr>
        <p:spPr bwMode="auto">
          <a:xfrm>
            <a:off x="10058400" y="6553201"/>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fld id="{8D853906-993B-4E45-934C-DF81C307F2A7}" type="slidenum">
              <a:rPr lang="en-US" altLang="ko-KR" sz="1100">
                <a:solidFill>
                  <a:srgbClr val="3C8C93"/>
                </a:solidFill>
                <a:ea typeface="굴림" panose="020B0600000101010101" pitchFamily="34" charset="-127"/>
              </a:rPr>
              <a:pPr algn="ctr" eaLnBrk="1" hangingPunct="1">
                <a:lnSpc>
                  <a:spcPct val="90000"/>
                </a:lnSpc>
              </a:pPr>
              <a:t>52</a:t>
            </a:fld>
            <a:endParaRPr lang="en-US" altLang="ko-KR" sz="1100">
              <a:solidFill>
                <a:srgbClr val="3C8C93"/>
              </a:solidFill>
              <a:ea typeface="굴림" panose="020B0600000101010101" pitchFamily="34" charset="-127"/>
            </a:endParaRPr>
          </a:p>
        </p:txBody>
      </p:sp>
      <p:sp>
        <p:nvSpPr>
          <p:cNvPr id="17412" name="Rectangle 7"/>
          <p:cNvSpPr txBox="1">
            <a:spLocks noGrp="1" noChangeArrowheads="1"/>
          </p:cNvSpPr>
          <p:nvPr/>
        </p:nvSpPr>
        <p:spPr bwMode="auto">
          <a:xfrm>
            <a:off x="10058400" y="6477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71510AB7-8990-4554-8797-B6C584AFF92F}" type="slidenum">
              <a:rPr lang="en-GB" altLang="ko-KR" sz="1000">
                <a:solidFill>
                  <a:schemeClr val="bg1"/>
                </a:solidFill>
                <a:latin typeface="Tahoma" panose="020B0604030504040204" pitchFamily="34" charset="0"/>
                <a:ea typeface="굴림" panose="020B0600000101010101" pitchFamily="34" charset="-127"/>
                <a:cs typeface="Tahoma" panose="020B0604030504040204" pitchFamily="34" charset="0"/>
              </a:rPr>
              <a:pPr algn="r" eaLnBrk="1" hangingPunct="1"/>
              <a:t>52</a:t>
            </a:fld>
            <a:endParaRPr lang="en-GB" altLang="ko-KR" sz="1000">
              <a:solidFill>
                <a:schemeClr val="bg1"/>
              </a:solidFill>
              <a:latin typeface="Tahoma" panose="020B0604030504040204" pitchFamily="34" charset="0"/>
              <a:ea typeface="굴림" panose="020B0600000101010101" pitchFamily="34" charset="-127"/>
              <a:cs typeface="Tahoma" panose="020B0604030504040204" pitchFamily="34" charset="0"/>
            </a:endParaRPr>
          </a:p>
        </p:txBody>
      </p:sp>
      <p:sp>
        <p:nvSpPr>
          <p:cNvPr id="17413" name="Rectangle 2"/>
          <p:cNvSpPr>
            <a:spLocks noGrp="1" noChangeArrowheads="1"/>
          </p:cNvSpPr>
          <p:nvPr>
            <p:ph type="title" idx="4294967295"/>
          </p:nvPr>
        </p:nvSpPr>
        <p:spPr>
          <a:xfrm>
            <a:off x="1981200" y="-26988"/>
            <a:ext cx="8229600" cy="935038"/>
          </a:xfrm>
        </p:spPr>
        <p:txBody>
          <a:bodyPr anchor="b"/>
          <a:lstStyle/>
          <a:p>
            <a:r>
              <a:rPr lang="en-GB" altLang="ko-KR" smtClean="0">
                <a:ea typeface="굴림" panose="020B0600000101010101" pitchFamily="34" charset="-127"/>
              </a:rPr>
              <a:t>Future Networks</a:t>
            </a:r>
          </a:p>
        </p:txBody>
      </p:sp>
      <p:grpSp>
        <p:nvGrpSpPr>
          <p:cNvPr id="17414" name="Group 5"/>
          <p:cNvGrpSpPr>
            <a:grpSpLocks/>
          </p:cNvGrpSpPr>
          <p:nvPr/>
        </p:nvGrpSpPr>
        <p:grpSpPr bwMode="auto">
          <a:xfrm>
            <a:off x="1611824" y="741335"/>
            <a:ext cx="8171481" cy="5181600"/>
            <a:chOff x="612" y="1026"/>
            <a:chExt cx="4021" cy="3087"/>
          </a:xfrm>
        </p:grpSpPr>
        <p:pic>
          <p:nvPicPr>
            <p:cNvPr id="17415" name="Picture 3" descr="InternetofThings_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071"/>
              <a:ext cx="3840" cy="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Rectangle 4"/>
            <p:cNvSpPr>
              <a:spLocks noChangeArrowheads="1"/>
            </p:cNvSpPr>
            <p:nvPr/>
          </p:nvSpPr>
          <p:spPr bwMode="auto">
            <a:xfrm>
              <a:off x="612" y="1026"/>
              <a:ext cx="2223" cy="27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ko-KR" altLang="ko-KR">
                <a:latin typeface="Tahoma" panose="020B0604030504040204" pitchFamily="34" charset="0"/>
                <a:ea typeface="굴림" panose="020B0600000101010101" pitchFamily="34" charset="-127"/>
              </a:endParaRPr>
            </a:p>
          </p:txBody>
        </p:sp>
      </p:grpSp>
      <p:pic>
        <p:nvPicPr>
          <p:cNvPr id="9" name="Google Shape;632;g1d0d05df702_1_313"/>
          <p:cNvPicPr preferRelativeResize="0"/>
          <p:nvPr/>
        </p:nvPicPr>
        <p:blipFill rotWithShape="1">
          <a:blip r:embed="rId4">
            <a:alphaModFix/>
          </a:blip>
          <a:srcRect/>
          <a:stretch/>
        </p:blipFill>
        <p:spPr>
          <a:xfrm>
            <a:off x="31575" y="159419"/>
            <a:ext cx="724508" cy="654774"/>
          </a:xfrm>
          <a:prstGeom prst="rect">
            <a:avLst/>
          </a:prstGeom>
          <a:noFill/>
          <a:ln>
            <a:noFill/>
          </a:ln>
        </p:spPr>
      </p:pic>
      <p:cxnSp>
        <p:nvCxnSpPr>
          <p:cNvPr id="10"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1"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3"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D337151B-AD50-47FC-B574-3454905B9B05}"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81864933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67AFBBF-1516-4FB9-A61B-7D8CC7F89B5A}" type="slidenum">
              <a:rPr lang="en-GB" altLang="ko-KR" sz="1400">
                <a:ea typeface="굴림" panose="020B0600000101010101" pitchFamily="34" charset="-127"/>
              </a:rPr>
              <a:pPr eaLnBrk="1" hangingPunct="1"/>
              <a:t>53</a:t>
            </a:fld>
            <a:endParaRPr lang="en-GB" altLang="ko-KR" sz="1400">
              <a:ea typeface="굴림" panose="020B0600000101010101" pitchFamily="34" charset="-127"/>
            </a:endParaRPr>
          </a:p>
        </p:txBody>
      </p:sp>
      <p:sp>
        <p:nvSpPr>
          <p:cNvPr id="18435" name="Slide Number Placeholder 22"/>
          <p:cNvSpPr txBox="1">
            <a:spLocks noGrp="1"/>
          </p:cNvSpPr>
          <p:nvPr/>
        </p:nvSpPr>
        <p:spPr bwMode="auto">
          <a:xfrm>
            <a:off x="10058400" y="6553201"/>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fld id="{B277FFEC-02C4-4E47-9BD2-F7B159F3DE03}" type="slidenum">
              <a:rPr lang="en-US" altLang="ko-KR" sz="1100">
                <a:solidFill>
                  <a:srgbClr val="595959"/>
                </a:solidFill>
                <a:ea typeface="굴림" panose="020B0600000101010101" pitchFamily="34" charset="-127"/>
              </a:rPr>
              <a:pPr algn="ctr" eaLnBrk="1" hangingPunct="1">
                <a:lnSpc>
                  <a:spcPct val="90000"/>
                </a:lnSpc>
              </a:pPr>
              <a:t>53</a:t>
            </a:fld>
            <a:endParaRPr lang="en-US" altLang="ko-KR" sz="1100">
              <a:solidFill>
                <a:srgbClr val="595959"/>
              </a:solidFill>
              <a:ea typeface="굴림" panose="020B0600000101010101" pitchFamily="34" charset="-127"/>
            </a:endParaRPr>
          </a:p>
        </p:txBody>
      </p:sp>
      <p:sp>
        <p:nvSpPr>
          <p:cNvPr id="18436" name="Rectangle 4"/>
          <p:cNvSpPr>
            <a:spLocks noGrp="1"/>
          </p:cNvSpPr>
          <p:nvPr>
            <p:ph type="title" idx="4294967295"/>
          </p:nvPr>
        </p:nvSpPr>
        <p:spPr>
          <a:xfrm>
            <a:off x="2286000" y="228600"/>
            <a:ext cx="7772400" cy="1143000"/>
          </a:xfrm>
        </p:spPr>
        <p:txBody>
          <a:bodyPr/>
          <a:lstStyle/>
          <a:p>
            <a:r>
              <a:rPr lang="en-US" altLang="ko-KR" sz="3200">
                <a:ea typeface="굴림" panose="020B0600000101010101" pitchFamily="34" charset="-127"/>
              </a:rPr>
              <a:t>“Thing” connected to the internet</a:t>
            </a:r>
          </a:p>
        </p:txBody>
      </p:sp>
      <p:pic>
        <p:nvPicPr>
          <p:cNvPr id="18437" name="Picture 5" descr="IoT_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858" y="1295400"/>
            <a:ext cx="9872419"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2209800" y="6172200"/>
            <a:ext cx="13805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900">
                <a:ea typeface="굴림" panose="020B0600000101010101" pitchFamily="34" charset="-127"/>
              </a:rPr>
              <a:t>Image Courtesy: : CISCO</a:t>
            </a:r>
          </a:p>
        </p:txBody>
      </p:sp>
      <p:pic>
        <p:nvPicPr>
          <p:cNvPr id="18439" name="Picture 7" descr="sou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56388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632;g1d0d05df702_1_313"/>
          <p:cNvPicPr preferRelativeResize="0"/>
          <p:nvPr/>
        </p:nvPicPr>
        <p:blipFill rotWithShape="1">
          <a:blip r:embed="rId5">
            <a:alphaModFix/>
          </a:blip>
          <a:srcRect/>
          <a:stretch/>
        </p:blipFill>
        <p:spPr>
          <a:xfrm>
            <a:off x="31575" y="159419"/>
            <a:ext cx="724508" cy="654774"/>
          </a:xfrm>
          <a:prstGeom prst="rect">
            <a:avLst/>
          </a:prstGeom>
          <a:noFill/>
          <a:ln>
            <a:noFill/>
          </a:ln>
        </p:spPr>
      </p:pic>
      <p:cxnSp>
        <p:nvCxnSpPr>
          <p:cNvPr id="9"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2"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8E0855B5-6EEB-4063-A575-F90B14D71C31}"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945900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
            <a:ext cx="86741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4"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9DF4555F-6338-4458-A063-76C9E67D9187}" type="datetime1">
              <a:rPr lang="en-US" smtClean="0"/>
              <a:t>3/8/2023</a:t>
            </a:fld>
            <a:endParaRPr lang="en-IN"/>
          </a:p>
        </p:txBody>
      </p:sp>
      <p:sp>
        <p:nvSpPr>
          <p:cNvPr id="8" name="Footer Placeholder 7"/>
          <p:cNvSpPr>
            <a:spLocks noGrp="1"/>
          </p:cNvSpPr>
          <p:nvPr>
            <p:ph type="ftr" idx="11"/>
          </p:nvPr>
        </p:nvSpPr>
        <p:spPr/>
        <p:txBody>
          <a:bodyPr/>
          <a:lstStyle/>
          <a:p>
            <a:r>
              <a:rPr lang="en-GB" smtClean="0"/>
              <a:t>Unit 1   MAIoT    SY BTech  S4  </a:t>
            </a:r>
            <a:endParaRPr lang="en-GB"/>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39616119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altLang="ko-KR" smtClean="0">
                <a:ea typeface="굴림" panose="020B0600000101010101" pitchFamily="34" charset="-127"/>
              </a:rPr>
              <a:t>Opportunities</a:t>
            </a:r>
          </a:p>
        </p:txBody>
      </p:sp>
      <p:pic>
        <p:nvPicPr>
          <p:cNvPr id="20483" name="Picture 2" descr="http://blog.trentonsystems.com/wp-content/uploads/2013/07/Intel-Internet-of-Things-Info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381141"/>
            <a:ext cx="91313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4"/>
          <p:cNvSpPr txBox="1">
            <a:spLocks noChangeArrowheads="1"/>
          </p:cNvSpPr>
          <p:nvPr/>
        </p:nvSpPr>
        <p:spPr bwMode="auto">
          <a:xfrm>
            <a:off x="1558925" y="6669089"/>
            <a:ext cx="368241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ko-KR" sz="700">
                <a:ea typeface="굴림" panose="020B0600000101010101" pitchFamily="34" charset="-127"/>
              </a:rPr>
              <a:t>Source: http://blog.trentonsystems.com/internet-of-things-crosses-business-personal-boundaries/</a:t>
            </a:r>
          </a:p>
        </p:txBody>
      </p:sp>
      <p:pic>
        <p:nvPicPr>
          <p:cNvPr id="5"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2E3DE11D-C03C-4EE6-81BA-C830E583C2B5}"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6938115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900193" y="0"/>
            <a:ext cx="10515600" cy="1325563"/>
          </a:xfrm>
        </p:spPr>
        <p:txBody>
          <a:bodyPr/>
          <a:lstStyle/>
          <a:p>
            <a:r>
              <a:rPr lang="en-GB" altLang="ko-KR" dirty="0" smtClean="0">
                <a:ea typeface="굴림" panose="020B0600000101010101" pitchFamily="34" charset="-127"/>
              </a:rPr>
              <a:t>Technology trend</a:t>
            </a:r>
          </a:p>
        </p:txBody>
      </p:sp>
      <p:pic>
        <p:nvPicPr>
          <p:cNvPr id="21507" name="Picture 4" descr="http://upload.wikimedia.org/wikipedia/commons/5/5a/Internet_of_Th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93" y="1174751"/>
            <a:ext cx="10212091"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5"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6E1D1422-154C-4508-930A-56B137D9CC58}"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13383960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381000"/>
            <a:ext cx="85248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4"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5"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6E767FAF-4F7E-40CA-962E-2AD230C58718}" type="datetime1">
              <a:rPr lang="en-US" smtClean="0"/>
              <a:t>3/8/2023</a:t>
            </a:fld>
            <a:endParaRPr lang="en-IN"/>
          </a:p>
        </p:txBody>
      </p:sp>
      <p:sp>
        <p:nvSpPr>
          <p:cNvPr id="8" name="Footer Placeholder 7"/>
          <p:cNvSpPr>
            <a:spLocks noGrp="1"/>
          </p:cNvSpPr>
          <p:nvPr>
            <p:ph type="ftr" idx="11"/>
          </p:nvPr>
        </p:nvSpPr>
        <p:spPr/>
        <p:txBody>
          <a:bodyPr/>
          <a:lstStyle/>
          <a:p>
            <a:r>
              <a:rPr lang="en-GB" smtClean="0"/>
              <a:t>Unit 1   MAIoT    SY BTech  S4  </a:t>
            </a:r>
            <a:endParaRPr lang="en-GB"/>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20288293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981200" y="0"/>
            <a:ext cx="8229600" cy="990600"/>
          </a:xfrm>
        </p:spPr>
        <p:txBody>
          <a:bodyPr/>
          <a:lstStyle/>
          <a:p>
            <a:r>
              <a:rPr lang="en-US" altLang="en-US" sz="3600" b="1">
                <a:cs typeface="Times New Roman" panose="02020603050405020304" pitchFamily="18" charset="0"/>
              </a:rPr>
              <a:t>Applications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9488147"/>
              </p:ext>
            </p:extLst>
          </p:nvPr>
        </p:nvGraphicFramePr>
        <p:xfrm>
          <a:off x="1193371" y="914401"/>
          <a:ext cx="9655443" cy="5922963"/>
        </p:xfrm>
        <a:graphic>
          <a:graphicData uri="http://schemas.openxmlformats.org/drawingml/2006/table">
            <a:tbl>
              <a:tblPr firstRow="1" bandRow="1">
                <a:tableStyleId>{5C22544A-7EE6-4342-B048-85BDC9FD1C3A}</a:tableStyleId>
              </a:tblPr>
              <a:tblGrid>
                <a:gridCol w="1877447">
                  <a:extLst>
                    <a:ext uri="{9D8B030D-6E8A-4147-A177-3AD203B41FA5}">
                      <a16:colId xmlns:a16="http://schemas.microsoft.com/office/drawing/2014/main" val="20000"/>
                    </a:ext>
                  </a:extLst>
                </a:gridCol>
                <a:gridCol w="4559515">
                  <a:extLst>
                    <a:ext uri="{9D8B030D-6E8A-4147-A177-3AD203B41FA5}">
                      <a16:colId xmlns:a16="http://schemas.microsoft.com/office/drawing/2014/main" val="20001"/>
                    </a:ext>
                  </a:extLst>
                </a:gridCol>
                <a:gridCol w="3218481">
                  <a:extLst>
                    <a:ext uri="{9D8B030D-6E8A-4147-A177-3AD203B41FA5}">
                      <a16:colId xmlns:a16="http://schemas.microsoft.com/office/drawing/2014/main" val="20002"/>
                    </a:ext>
                  </a:extLst>
                </a:gridCol>
              </a:tblGrid>
              <a:tr h="390937">
                <a:tc>
                  <a:txBody>
                    <a:bodyPr/>
                    <a:lstStyle/>
                    <a:p>
                      <a:r>
                        <a:rPr lang="en-US" sz="1800" dirty="0" smtClean="0">
                          <a:latin typeface="Times New Roman" pitchFamily="18" charset="0"/>
                          <a:cs typeface="Times New Roman" pitchFamily="18" charset="0"/>
                        </a:rPr>
                        <a:t>Setting</a:t>
                      </a:r>
                      <a:endParaRPr lang="en-US" sz="1800" dirty="0">
                        <a:latin typeface="Times New Roman" pitchFamily="18" charset="0"/>
                        <a:cs typeface="Times New Roman" pitchFamily="18" charset="0"/>
                      </a:endParaRPr>
                    </a:p>
                  </a:txBody>
                  <a:tcPr marT="45718" marB="45718"/>
                </a:tc>
                <a:tc>
                  <a:txBody>
                    <a:bodyPr/>
                    <a:lstStyle/>
                    <a:p>
                      <a:r>
                        <a:rPr lang="en-US" sz="1800" dirty="0" smtClean="0">
                          <a:latin typeface="Times New Roman" pitchFamily="18" charset="0"/>
                          <a:cs typeface="Times New Roman" pitchFamily="18" charset="0"/>
                        </a:rPr>
                        <a:t>Description</a:t>
                      </a:r>
                      <a:endParaRPr lang="en-US" sz="1800" dirty="0">
                        <a:latin typeface="Times New Roman" pitchFamily="18" charset="0"/>
                        <a:cs typeface="Times New Roman" pitchFamily="18" charset="0"/>
                      </a:endParaRPr>
                    </a:p>
                  </a:txBody>
                  <a:tcPr marT="45718" marB="45718"/>
                </a:tc>
                <a:tc>
                  <a:txBody>
                    <a:bodyPr/>
                    <a:lstStyle/>
                    <a:p>
                      <a:r>
                        <a:rPr lang="en-US" sz="1800" dirty="0" smtClean="0">
                          <a:latin typeface="Times New Roman" pitchFamily="18" charset="0"/>
                          <a:cs typeface="Times New Roman" pitchFamily="18" charset="0"/>
                        </a:rPr>
                        <a:t>Examples</a:t>
                      </a:r>
                      <a:endParaRPr lang="en-US" sz="18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0"/>
                  </a:ext>
                </a:extLst>
              </a:tr>
              <a:tr h="674768">
                <a:tc>
                  <a:txBody>
                    <a:bodyPr/>
                    <a:lstStyle/>
                    <a:p>
                      <a:r>
                        <a:rPr lang="en-US" sz="1800" dirty="0" smtClean="0">
                          <a:latin typeface="Times New Roman" pitchFamily="18" charset="0"/>
                          <a:cs typeface="Times New Roman" pitchFamily="18" charset="0"/>
                        </a:rPr>
                        <a:t>Human</a:t>
                      </a:r>
                      <a:endParaRPr lang="en-US" sz="1800" dirty="0">
                        <a:latin typeface="Times New Roman" pitchFamily="18" charset="0"/>
                        <a:cs typeface="Times New Roman" pitchFamily="18" charset="0"/>
                      </a:endParaRP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Devices attached or inside the human </a:t>
                      </a:r>
                    </a:p>
                    <a:p>
                      <a:r>
                        <a:rPr lang="en-US" sz="1800" kern="1200" dirty="0" smtClean="0">
                          <a:solidFill>
                            <a:schemeClr val="dk1"/>
                          </a:solidFill>
                          <a:latin typeface="Times New Roman" pitchFamily="18" charset="0"/>
                          <a:ea typeface="+mn-ea"/>
                          <a:cs typeface="Times New Roman" pitchFamily="18" charset="0"/>
                        </a:rPr>
                        <a:t>body </a:t>
                      </a:r>
                    </a:p>
                  </a:txBody>
                  <a:tcPr marT="45718" marB="45718"/>
                </a:tc>
                <a:tc>
                  <a:txBody>
                    <a:bodyPr/>
                    <a:lstStyle/>
                    <a:p>
                      <a:r>
                        <a:rPr lang="en-US" sz="1800" dirty="0" smtClean="0">
                          <a:latin typeface="Times New Roman" pitchFamily="18" charset="0"/>
                          <a:cs typeface="Times New Roman" pitchFamily="18" charset="0"/>
                        </a:rPr>
                        <a:t>BAN, </a:t>
                      </a:r>
                      <a:r>
                        <a:rPr lang="en-US" sz="1800" dirty="0" err="1" smtClean="0">
                          <a:latin typeface="Times New Roman" pitchFamily="18" charset="0"/>
                          <a:cs typeface="Times New Roman" pitchFamily="18" charset="0"/>
                        </a:rPr>
                        <a:t>wearables</a:t>
                      </a:r>
                      <a:r>
                        <a:rPr lang="en-US" sz="1800" dirty="0" smtClean="0">
                          <a:latin typeface="Times New Roman" pitchFamily="18" charset="0"/>
                          <a:cs typeface="Times New Roman" pitchFamily="18" charset="0"/>
                        </a:rPr>
                        <a:t> and </a:t>
                      </a:r>
                      <a:r>
                        <a:rPr lang="en-US" sz="1800" dirty="0" err="1" smtClean="0">
                          <a:latin typeface="Times New Roman" pitchFamily="18" charset="0"/>
                          <a:cs typeface="Times New Roman" pitchFamily="18" charset="0"/>
                        </a:rPr>
                        <a:t>ingestibles</a:t>
                      </a:r>
                      <a:endParaRPr lang="en-US" sz="18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1"/>
                  </a:ext>
                </a:extLst>
              </a:tr>
              <a:tr h="674768">
                <a:tc>
                  <a:txBody>
                    <a:bodyPr/>
                    <a:lstStyle/>
                    <a:p>
                      <a:r>
                        <a:rPr lang="en-US" sz="1800" dirty="0" smtClean="0">
                          <a:latin typeface="Times New Roman" pitchFamily="18" charset="0"/>
                          <a:cs typeface="Times New Roman" pitchFamily="18" charset="0"/>
                        </a:rPr>
                        <a:t>Home</a:t>
                      </a:r>
                      <a:endParaRPr lang="en-US" sz="1800" dirty="0">
                        <a:latin typeface="Times New Roman" pitchFamily="18" charset="0"/>
                        <a:cs typeface="Times New Roman" pitchFamily="18" charset="0"/>
                      </a:endParaRP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Buildings where people live</a:t>
                      </a:r>
                    </a:p>
                  </a:txBody>
                  <a:tcPr marT="45718" marB="45718"/>
                </a:tc>
                <a:tc>
                  <a:txBody>
                    <a:bodyPr/>
                    <a:lstStyle/>
                    <a:p>
                      <a:r>
                        <a:rPr lang="en-US" sz="1800" dirty="0" smtClean="0">
                          <a:latin typeface="Times New Roman" pitchFamily="18" charset="0"/>
                          <a:cs typeface="Times New Roman" pitchFamily="18" charset="0"/>
                        </a:rPr>
                        <a:t>Home controllers and security systems</a:t>
                      </a:r>
                      <a:endParaRPr lang="en-US" sz="18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2"/>
                  </a:ext>
                </a:extLst>
              </a:tr>
              <a:tr h="712255">
                <a:tc>
                  <a:txBody>
                    <a:bodyPr/>
                    <a:lstStyle/>
                    <a:p>
                      <a:r>
                        <a:rPr lang="en-US" sz="1800" kern="1200" dirty="0" smtClean="0">
                          <a:solidFill>
                            <a:schemeClr val="dk1"/>
                          </a:solidFill>
                          <a:latin typeface="Times New Roman" pitchFamily="18" charset="0"/>
                          <a:ea typeface="+mn-ea"/>
                          <a:cs typeface="Times New Roman" pitchFamily="18" charset="0"/>
                        </a:rPr>
                        <a:t>Retail </a:t>
                      </a:r>
                    </a:p>
                    <a:p>
                      <a:r>
                        <a:rPr lang="en-US" sz="1800" kern="1200" dirty="0" smtClean="0">
                          <a:solidFill>
                            <a:schemeClr val="dk1"/>
                          </a:solidFill>
                          <a:latin typeface="Times New Roman" pitchFamily="18" charset="0"/>
                          <a:ea typeface="+mn-ea"/>
                          <a:cs typeface="Times New Roman" pitchFamily="18" charset="0"/>
                        </a:rPr>
                        <a:t>Environments</a:t>
                      </a: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Spaces where consumers engage in </a:t>
                      </a:r>
                    </a:p>
                    <a:p>
                      <a:r>
                        <a:rPr lang="en-US" sz="1800" kern="1200" dirty="0" smtClean="0">
                          <a:solidFill>
                            <a:schemeClr val="dk1"/>
                          </a:solidFill>
                          <a:latin typeface="Times New Roman" pitchFamily="18" charset="0"/>
                          <a:ea typeface="+mn-ea"/>
                          <a:cs typeface="Times New Roman" pitchFamily="18" charset="0"/>
                        </a:rPr>
                        <a:t>commerce</a:t>
                      </a:r>
                    </a:p>
                  </a:txBody>
                  <a:tcPr marT="45718" marB="45718"/>
                </a:tc>
                <a:tc>
                  <a:txBody>
                    <a:bodyPr/>
                    <a:lstStyle/>
                    <a:p>
                      <a:r>
                        <a:rPr lang="en-US" sz="1800" dirty="0" smtClean="0">
                          <a:latin typeface="Times New Roman" pitchFamily="18" charset="0"/>
                          <a:cs typeface="Times New Roman" pitchFamily="18" charset="0"/>
                        </a:rPr>
                        <a:t>Stores, banks, restaurants, arenas</a:t>
                      </a:r>
                      <a:endParaRPr lang="en-US" sz="18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3"/>
                  </a:ext>
                </a:extLst>
              </a:tr>
              <a:tr h="674768">
                <a:tc>
                  <a:txBody>
                    <a:bodyPr/>
                    <a:lstStyle/>
                    <a:p>
                      <a:r>
                        <a:rPr lang="en-US" sz="1800" dirty="0" smtClean="0">
                          <a:latin typeface="Times New Roman" pitchFamily="18" charset="0"/>
                          <a:cs typeface="Times New Roman" pitchFamily="18" charset="0"/>
                        </a:rPr>
                        <a:t>Offices</a:t>
                      </a:r>
                      <a:endParaRPr lang="en-US" sz="1800" dirty="0">
                        <a:latin typeface="Times New Roman" pitchFamily="18" charset="0"/>
                        <a:cs typeface="Times New Roman" pitchFamily="18" charset="0"/>
                      </a:endParaRP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Spaces where knowledge workers work</a:t>
                      </a:r>
                    </a:p>
                  </a:txBody>
                  <a:tcPr marT="45718" marB="45718"/>
                </a:tc>
                <a:tc>
                  <a:txBody>
                    <a:bodyPr/>
                    <a:lstStyle/>
                    <a:p>
                      <a:r>
                        <a:rPr lang="en-US" sz="1800" dirty="0" smtClean="0">
                          <a:latin typeface="Times New Roman" pitchFamily="18" charset="0"/>
                          <a:cs typeface="Times New Roman" pitchFamily="18" charset="0"/>
                        </a:rPr>
                        <a:t>Energy management and security</a:t>
                      </a:r>
                      <a:endParaRPr lang="en-US" sz="18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4"/>
                  </a:ext>
                </a:extLst>
              </a:tr>
              <a:tr h="1253141">
                <a:tc>
                  <a:txBody>
                    <a:bodyPr/>
                    <a:lstStyle/>
                    <a:p>
                      <a:r>
                        <a:rPr lang="en-US" sz="1800" dirty="0" smtClean="0">
                          <a:latin typeface="Times New Roman" pitchFamily="18" charset="0"/>
                          <a:cs typeface="Times New Roman" pitchFamily="18" charset="0"/>
                        </a:rPr>
                        <a:t>Factories</a:t>
                      </a:r>
                      <a:endParaRPr lang="en-US" sz="1800" dirty="0">
                        <a:latin typeface="Times New Roman" pitchFamily="18" charset="0"/>
                        <a:cs typeface="Times New Roman" pitchFamily="18" charset="0"/>
                      </a:endParaRP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Standardized production</a:t>
                      </a:r>
                      <a:r>
                        <a:rPr lang="en-US" sz="1800" kern="1200" baseline="0" dirty="0" smtClean="0">
                          <a:solidFill>
                            <a:schemeClr val="dk1"/>
                          </a:solidFill>
                          <a:latin typeface="Times New Roman" pitchFamily="18" charset="0"/>
                          <a:ea typeface="+mn-ea"/>
                          <a:cs typeface="Times New Roman" pitchFamily="18" charset="0"/>
                        </a:rPr>
                        <a:t> </a:t>
                      </a:r>
                      <a:r>
                        <a:rPr lang="en-US" sz="1800" kern="1200" dirty="0" smtClean="0">
                          <a:solidFill>
                            <a:schemeClr val="dk1"/>
                          </a:solidFill>
                          <a:latin typeface="Times New Roman" pitchFamily="18" charset="0"/>
                          <a:ea typeface="+mn-ea"/>
                          <a:cs typeface="Times New Roman" pitchFamily="18" charset="0"/>
                        </a:rPr>
                        <a:t>environments</a:t>
                      </a:r>
                    </a:p>
                  </a:txBody>
                  <a:tcPr marT="45718" marB="45718"/>
                </a:tc>
                <a:tc>
                  <a:txBody>
                    <a:bodyPr/>
                    <a:lstStyle/>
                    <a:p>
                      <a:r>
                        <a:rPr lang="en-US" sz="1800" dirty="0" smtClean="0">
                          <a:latin typeface="Times New Roman" pitchFamily="18" charset="0"/>
                          <a:cs typeface="Times New Roman" pitchFamily="18" charset="0"/>
                        </a:rPr>
                        <a:t>Places with repetitive work routines,</a:t>
                      </a:r>
                      <a:r>
                        <a:rPr lang="en-US" sz="1800" kern="1200" dirty="0" smtClean="0">
                          <a:solidFill>
                            <a:schemeClr val="dk1"/>
                          </a:solidFill>
                          <a:latin typeface="Times New Roman" pitchFamily="18" charset="0"/>
                          <a:ea typeface="+mn-ea"/>
                          <a:cs typeface="Times New Roman" pitchFamily="18" charset="0"/>
                        </a:rPr>
                        <a:t> optimizing equipment </a:t>
                      </a:r>
                    </a:p>
                    <a:p>
                      <a:r>
                        <a:rPr lang="en-US" sz="1800" kern="1200" dirty="0" smtClean="0">
                          <a:solidFill>
                            <a:schemeClr val="dk1"/>
                          </a:solidFill>
                          <a:latin typeface="Times New Roman" pitchFamily="18" charset="0"/>
                          <a:ea typeface="+mn-ea"/>
                          <a:cs typeface="Times New Roman" pitchFamily="18" charset="0"/>
                        </a:rPr>
                        <a:t>use and inventory </a:t>
                      </a:r>
                    </a:p>
                  </a:txBody>
                  <a:tcPr marT="45718" marB="45718"/>
                </a:tc>
                <a:extLst>
                  <a:ext uri="{0D108BD9-81ED-4DB2-BD59-A6C34878D82A}">
                    <a16:rowId xmlns:a16="http://schemas.microsoft.com/office/drawing/2014/main" val="10005"/>
                  </a:ext>
                </a:extLst>
              </a:tr>
              <a:tr h="1542326">
                <a:tc>
                  <a:txBody>
                    <a:bodyPr/>
                    <a:lstStyle/>
                    <a:p>
                      <a:r>
                        <a:rPr lang="en-US" sz="1800" dirty="0" smtClean="0">
                          <a:latin typeface="Times New Roman" pitchFamily="18" charset="0"/>
                          <a:cs typeface="Times New Roman" pitchFamily="18" charset="0"/>
                        </a:rPr>
                        <a:t>Worksites</a:t>
                      </a:r>
                      <a:endParaRPr lang="en-US" sz="1800" dirty="0">
                        <a:latin typeface="Times New Roman" pitchFamily="18" charset="0"/>
                        <a:cs typeface="Times New Roman" pitchFamily="18" charset="0"/>
                      </a:endParaRP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Custom production environments</a:t>
                      </a:r>
                    </a:p>
                  </a:txBody>
                  <a:tcPr marT="45718" marB="45718"/>
                </a:tc>
                <a:tc>
                  <a:txBody>
                    <a:bodyPr/>
                    <a:lstStyle/>
                    <a:p>
                      <a:r>
                        <a:rPr lang="en-US" sz="1800" kern="1200" dirty="0" smtClean="0">
                          <a:solidFill>
                            <a:schemeClr val="dk1"/>
                          </a:solidFill>
                          <a:latin typeface="Times New Roman" pitchFamily="18" charset="0"/>
                          <a:ea typeface="+mn-ea"/>
                          <a:cs typeface="Times New Roman" pitchFamily="18" charset="0"/>
                        </a:rPr>
                        <a:t>Mining, oil and gas, construction; operating efficiencies, </a:t>
                      </a:r>
                    </a:p>
                    <a:p>
                      <a:r>
                        <a:rPr lang="en-US" sz="1800" kern="1200" dirty="0" smtClean="0">
                          <a:solidFill>
                            <a:schemeClr val="dk1"/>
                          </a:solidFill>
                          <a:latin typeface="Times New Roman" pitchFamily="18" charset="0"/>
                          <a:ea typeface="+mn-ea"/>
                          <a:cs typeface="Times New Roman" pitchFamily="18" charset="0"/>
                        </a:rPr>
                        <a:t>predictive maintenance, health and safety</a:t>
                      </a:r>
                    </a:p>
                  </a:txBody>
                  <a:tcPr marT="45718" marB="45718"/>
                </a:tc>
                <a:extLst>
                  <a:ext uri="{0D108BD9-81ED-4DB2-BD59-A6C34878D82A}">
                    <a16:rowId xmlns:a16="http://schemas.microsoft.com/office/drawing/2014/main" val="10006"/>
                  </a:ext>
                </a:extLst>
              </a:tr>
            </a:tbl>
          </a:graphicData>
        </a:graphic>
      </p:graphicFrame>
      <p:pic>
        <p:nvPicPr>
          <p:cNvPr id="5" name="Google Shape;632;g1d0d05df702_1_313"/>
          <p:cNvPicPr preferRelativeResize="0"/>
          <p:nvPr/>
        </p:nvPicPr>
        <p:blipFill rotWithShape="1">
          <a:blip r:embed="rId2">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7C05D765-1E0E-4783-A582-4E70B02BA3F2}"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20690347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3600" b="1">
                <a:cs typeface="Times New Roman" panose="02020603050405020304" pitchFamily="18" charset="0"/>
              </a:rPr>
              <a:t>Applications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3824075"/>
              </p:ext>
            </p:extLst>
          </p:nvPr>
        </p:nvGraphicFramePr>
        <p:xfrm>
          <a:off x="838201" y="1600199"/>
          <a:ext cx="10196592" cy="4428641"/>
        </p:xfrm>
        <a:graphic>
          <a:graphicData uri="http://schemas.openxmlformats.org/drawingml/2006/table">
            <a:tbl>
              <a:tblPr firstRow="1" bandRow="1">
                <a:tableStyleId>{5C22544A-7EE6-4342-B048-85BDC9FD1C3A}</a:tableStyleId>
              </a:tblPr>
              <a:tblGrid>
                <a:gridCol w="1227367">
                  <a:extLst>
                    <a:ext uri="{9D8B030D-6E8A-4147-A177-3AD203B41FA5}">
                      <a16:colId xmlns:a16="http://schemas.microsoft.com/office/drawing/2014/main" val="20000"/>
                    </a:ext>
                  </a:extLst>
                </a:gridCol>
                <a:gridCol w="3493277">
                  <a:extLst>
                    <a:ext uri="{9D8B030D-6E8A-4147-A177-3AD203B41FA5}">
                      <a16:colId xmlns:a16="http://schemas.microsoft.com/office/drawing/2014/main" val="20001"/>
                    </a:ext>
                  </a:extLst>
                </a:gridCol>
                <a:gridCol w="5475948">
                  <a:extLst>
                    <a:ext uri="{9D8B030D-6E8A-4147-A177-3AD203B41FA5}">
                      <a16:colId xmlns:a16="http://schemas.microsoft.com/office/drawing/2014/main" val="20002"/>
                    </a:ext>
                  </a:extLst>
                </a:gridCol>
              </a:tblGrid>
              <a:tr h="861124">
                <a:tc>
                  <a:txBody>
                    <a:bodyPr/>
                    <a:lstStyle/>
                    <a:p>
                      <a:r>
                        <a:rPr lang="en-US" sz="1800" dirty="0" smtClean="0">
                          <a:latin typeface="Times New Roman" pitchFamily="18" charset="0"/>
                          <a:cs typeface="Times New Roman" pitchFamily="18" charset="0"/>
                        </a:rPr>
                        <a:t>Vehicles</a:t>
                      </a:r>
                      <a:endParaRPr lang="en-US" sz="1800" dirty="0">
                        <a:latin typeface="Times New Roman" pitchFamily="18" charset="0"/>
                        <a:cs typeface="Times New Roman" pitchFamily="18" charset="0"/>
                      </a:endParaRPr>
                    </a:p>
                  </a:txBody>
                  <a:tcPr marT="45729" marB="45729"/>
                </a:tc>
                <a:tc>
                  <a:txBody>
                    <a:bodyPr/>
                    <a:lstStyle/>
                    <a:p>
                      <a:r>
                        <a:rPr lang="en-US" sz="1800" kern="1200" dirty="0" smtClean="0">
                          <a:solidFill>
                            <a:schemeClr val="dk1"/>
                          </a:solidFill>
                          <a:latin typeface="Times New Roman" pitchFamily="18" charset="0"/>
                          <a:ea typeface="+mn-ea"/>
                          <a:cs typeface="Times New Roman" pitchFamily="18" charset="0"/>
                        </a:rPr>
                        <a:t>Systems inside</a:t>
                      </a:r>
                      <a:r>
                        <a:rPr lang="en-US" sz="1800" kern="1200" baseline="0" dirty="0" smtClean="0">
                          <a:solidFill>
                            <a:schemeClr val="dk1"/>
                          </a:solidFill>
                          <a:latin typeface="Times New Roman" pitchFamily="18" charset="0"/>
                          <a:ea typeface="+mn-ea"/>
                          <a:cs typeface="Times New Roman" pitchFamily="18" charset="0"/>
                        </a:rPr>
                        <a:t> </a:t>
                      </a:r>
                      <a:r>
                        <a:rPr lang="en-US" sz="1800" kern="1200" dirty="0" smtClean="0">
                          <a:solidFill>
                            <a:schemeClr val="dk1"/>
                          </a:solidFill>
                          <a:latin typeface="Times New Roman" pitchFamily="18" charset="0"/>
                          <a:ea typeface="+mn-ea"/>
                          <a:cs typeface="Times New Roman" pitchFamily="18" charset="0"/>
                        </a:rPr>
                        <a:t>moving vehicles</a:t>
                      </a:r>
                    </a:p>
                  </a:txBody>
                  <a:tcPr marT="45729" marB="45729"/>
                </a:tc>
                <a:tc>
                  <a:txBody>
                    <a:bodyPr/>
                    <a:lstStyle/>
                    <a:p>
                      <a:r>
                        <a:rPr lang="en-US" sz="1800" kern="1200" dirty="0" smtClean="0">
                          <a:solidFill>
                            <a:schemeClr val="dk1"/>
                          </a:solidFill>
                          <a:latin typeface="Times New Roman" pitchFamily="18" charset="0"/>
                          <a:ea typeface="+mn-ea"/>
                          <a:cs typeface="Times New Roman" pitchFamily="18" charset="0"/>
                        </a:rPr>
                        <a:t>condition-based maintenance, usage-based </a:t>
                      </a:r>
                    </a:p>
                    <a:p>
                      <a:r>
                        <a:rPr lang="en-US" sz="1800" kern="1200" dirty="0" smtClean="0">
                          <a:solidFill>
                            <a:schemeClr val="dk1"/>
                          </a:solidFill>
                          <a:latin typeface="Times New Roman" pitchFamily="18" charset="0"/>
                          <a:ea typeface="+mn-ea"/>
                          <a:cs typeface="Times New Roman" pitchFamily="18" charset="0"/>
                        </a:rPr>
                        <a:t>design, pre-sales analytics</a:t>
                      </a:r>
                    </a:p>
                  </a:txBody>
                  <a:tcPr marT="45729" marB="45729"/>
                </a:tc>
                <a:extLst>
                  <a:ext uri="{0D108BD9-81ED-4DB2-BD59-A6C34878D82A}">
                    <a16:rowId xmlns:a16="http://schemas.microsoft.com/office/drawing/2014/main" val="10000"/>
                  </a:ext>
                </a:extLst>
              </a:tr>
              <a:tr h="1599232">
                <a:tc>
                  <a:txBody>
                    <a:bodyPr/>
                    <a:lstStyle/>
                    <a:p>
                      <a:r>
                        <a:rPr lang="en-US" sz="1800" dirty="0" smtClean="0">
                          <a:latin typeface="Times New Roman" pitchFamily="18" charset="0"/>
                          <a:cs typeface="Times New Roman" pitchFamily="18" charset="0"/>
                        </a:rPr>
                        <a:t>Cities</a:t>
                      </a:r>
                      <a:endParaRPr lang="en-US" sz="1800" dirty="0">
                        <a:latin typeface="Times New Roman" pitchFamily="18" charset="0"/>
                        <a:cs typeface="Times New Roman" pitchFamily="18" charset="0"/>
                      </a:endParaRPr>
                    </a:p>
                  </a:txBody>
                  <a:tcPr marT="45729" marB="45729"/>
                </a:tc>
                <a:tc>
                  <a:txBody>
                    <a:bodyPr/>
                    <a:lstStyle/>
                    <a:p>
                      <a:r>
                        <a:rPr lang="en-US" sz="1800" dirty="0" smtClean="0">
                          <a:latin typeface="Times New Roman" pitchFamily="18" charset="0"/>
                          <a:cs typeface="Times New Roman" pitchFamily="18" charset="0"/>
                        </a:rPr>
                        <a:t>Urban environments</a:t>
                      </a:r>
                      <a:endParaRPr lang="en-US" sz="1800" dirty="0">
                        <a:latin typeface="Times New Roman" pitchFamily="18" charset="0"/>
                        <a:cs typeface="Times New Roman" pitchFamily="18" charset="0"/>
                      </a:endParaRPr>
                    </a:p>
                  </a:txBody>
                  <a:tcPr marT="45729" marB="45729"/>
                </a:tc>
                <a:tc>
                  <a:txBody>
                    <a:bodyPr/>
                    <a:lstStyle/>
                    <a:p>
                      <a:r>
                        <a:rPr lang="en-US" sz="1800" kern="1200" dirty="0" smtClean="0">
                          <a:solidFill>
                            <a:schemeClr val="dk1"/>
                          </a:solidFill>
                          <a:latin typeface="Times New Roman" pitchFamily="18" charset="0"/>
                          <a:ea typeface="+mn-ea"/>
                          <a:cs typeface="Times New Roman" pitchFamily="18" charset="0"/>
                        </a:rPr>
                        <a:t>Public spaces and infrastructure in urban settings; adaptive traffic control, smart meters, environmental monitoring, resource management</a:t>
                      </a:r>
                    </a:p>
                  </a:txBody>
                  <a:tcPr marT="45729" marB="45729"/>
                </a:tc>
                <a:extLst>
                  <a:ext uri="{0D108BD9-81ED-4DB2-BD59-A6C34878D82A}">
                    <a16:rowId xmlns:a16="http://schemas.microsoft.com/office/drawing/2014/main" val="10001"/>
                  </a:ext>
                </a:extLst>
              </a:tr>
              <a:tr h="1968285">
                <a:tc>
                  <a:txBody>
                    <a:bodyPr/>
                    <a:lstStyle/>
                    <a:p>
                      <a:r>
                        <a:rPr lang="en-US" sz="1800" dirty="0" smtClean="0">
                          <a:latin typeface="Times New Roman" pitchFamily="18" charset="0"/>
                          <a:cs typeface="Times New Roman" pitchFamily="18" charset="0"/>
                        </a:rPr>
                        <a:t>Outside</a:t>
                      </a:r>
                      <a:endParaRPr lang="en-US" sz="1800" dirty="0">
                        <a:latin typeface="Times New Roman" pitchFamily="18" charset="0"/>
                        <a:cs typeface="Times New Roman" pitchFamily="18" charset="0"/>
                      </a:endParaRPr>
                    </a:p>
                  </a:txBody>
                  <a:tcPr marT="45729" marB="45729"/>
                </a:tc>
                <a:tc>
                  <a:txBody>
                    <a:bodyPr/>
                    <a:lstStyle/>
                    <a:p>
                      <a:r>
                        <a:rPr lang="en-US" sz="1800" kern="1200" dirty="0" smtClean="0">
                          <a:solidFill>
                            <a:schemeClr val="dk1"/>
                          </a:solidFill>
                          <a:latin typeface="Times New Roman" pitchFamily="18" charset="0"/>
                          <a:ea typeface="+mn-ea"/>
                          <a:cs typeface="Times New Roman" pitchFamily="18" charset="0"/>
                        </a:rPr>
                        <a:t>Between urban environments (and outside other settings)</a:t>
                      </a:r>
                    </a:p>
                  </a:txBody>
                  <a:tcPr marT="45729" marB="45729"/>
                </a:tc>
                <a:tc>
                  <a:txBody>
                    <a:bodyPr/>
                    <a:lstStyle/>
                    <a:p>
                      <a:r>
                        <a:rPr lang="en-US" sz="1800" kern="1200" dirty="0" smtClean="0">
                          <a:solidFill>
                            <a:schemeClr val="dk1"/>
                          </a:solidFill>
                          <a:latin typeface="Times New Roman" pitchFamily="18" charset="0"/>
                          <a:ea typeface="+mn-ea"/>
                          <a:cs typeface="Times New Roman" pitchFamily="18" charset="0"/>
                        </a:rPr>
                        <a:t>Outside uses include railroad tracks, autonomous vehicles (outside urban locations), and flight navigation; </a:t>
                      </a:r>
                    </a:p>
                    <a:p>
                      <a:r>
                        <a:rPr lang="en-US" sz="1800" kern="1200" dirty="0" smtClean="0">
                          <a:solidFill>
                            <a:schemeClr val="dk1"/>
                          </a:solidFill>
                          <a:latin typeface="Times New Roman" pitchFamily="18" charset="0"/>
                          <a:ea typeface="+mn-ea"/>
                          <a:cs typeface="Times New Roman" pitchFamily="18" charset="0"/>
                        </a:rPr>
                        <a:t>real-time routing, connected navigation, shipment tracking</a:t>
                      </a:r>
                    </a:p>
                  </a:txBody>
                  <a:tcPr marT="45729" marB="45729"/>
                </a:tc>
                <a:extLst>
                  <a:ext uri="{0D108BD9-81ED-4DB2-BD59-A6C34878D82A}">
                    <a16:rowId xmlns:a16="http://schemas.microsoft.com/office/drawing/2014/main" val="10002"/>
                  </a:ext>
                </a:extLst>
              </a:tr>
            </a:tbl>
          </a:graphicData>
        </a:graphic>
      </p:graphicFrame>
      <p:pic>
        <p:nvPicPr>
          <p:cNvPr id="5" name="Google Shape;632;g1d0d05df702_1_313"/>
          <p:cNvPicPr preferRelativeResize="0"/>
          <p:nvPr/>
        </p:nvPicPr>
        <p:blipFill rotWithShape="1">
          <a:blip r:embed="rId2">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Date Placeholder 1"/>
          <p:cNvSpPr>
            <a:spLocks noGrp="1"/>
          </p:cNvSpPr>
          <p:nvPr>
            <p:ph type="dt" idx="10"/>
          </p:nvPr>
        </p:nvSpPr>
        <p:spPr/>
        <p:txBody>
          <a:bodyPr/>
          <a:lstStyle/>
          <a:p>
            <a:fld id="{C8113D22-F831-430C-8A61-0F5313F48474}" type="datetime1">
              <a:rPr lang="en-US" smtClean="0"/>
              <a:t>3/8/2023</a:t>
            </a:fld>
            <a:endParaRPr lang="en-IN"/>
          </a:p>
        </p:txBody>
      </p:sp>
      <p:sp>
        <p:nvSpPr>
          <p:cNvPr id="3" name="Footer Placeholder 2"/>
          <p:cNvSpPr>
            <a:spLocks noGrp="1"/>
          </p:cNvSpPr>
          <p:nvPr>
            <p:ph type="ftr" idx="11"/>
          </p:nvPr>
        </p:nvSpPr>
        <p:spPr/>
        <p:txBody>
          <a:bodyPr/>
          <a:lstStyle/>
          <a:p>
            <a:r>
              <a:rPr lang="en-GB" smtClean="0"/>
              <a:t>Unit 1   MAIoT    SY BTech  S4  </a:t>
            </a:r>
            <a:endParaRPr lang="en-GB"/>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2968715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72" name="Google Shape;172;p5"/>
          <p:cNvSpPr txBox="1">
            <a:spLocks noGrp="1"/>
          </p:cNvSpPr>
          <p:nvPr>
            <p:ph type="body" idx="1"/>
          </p:nvPr>
        </p:nvSpPr>
        <p:spPr>
          <a:xfrm>
            <a:off x="944559" y="1023771"/>
            <a:ext cx="11081185" cy="504524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rgbClr val="FF0000"/>
              </a:buClr>
              <a:buSzPts val="2200"/>
              <a:buNone/>
            </a:pPr>
            <a:r>
              <a:rPr lang="en-US" b="1">
                <a:solidFill>
                  <a:srgbClr val="FF0000"/>
                </a:solidFill>
                <a:latin typeface="Times New Roman"/>
                <a:ea typeface="Times New Roman"/>
                <a:cs typeface="Times New Roman"/>
                <a:sym typeface="Times New Roman"/>
              </a:rPr>
              <a:t>Module III:Pentium operating modes: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Pentium Modes of Operation, Pentium Real address mode: Memory organization, Memory segments, segment registers, logical to physical address generation</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Protected mode: Segmentation unit support registers, related instructions, segment Memory descriptors, logical to linear address translations. </a:t>
            </a:r>
            <a:endParaRPr>
              <a:latin typeface="Times New Roman"/>
              <a:ea typeface="Times New Roman"/>
              <a:cs typeface="Times New Roman"/>
              <a:sym typeface="Times New Roman"/>
            </a:endParaRPr>
          </a:p>
          <a:p>
            <a:pPr marL="114300" lvl="0" indent="0" algn="l" rtl="0">
              <a:lnSpc>
                <a:spcPct val="90000"/>
              </a:lnSpc>
              <a:spcBef>
                <a:spcPts val="1000"/>
              </a:spcBef>
              <a:spcAft>
                <a:spcPts val="0"/>
              </a:spcAft>
              <a:buSzPts val="1800"/>
              <a:buNone/>
            </a:pPr>
            <a:r>
              <a:rPr lang="en-US" b="1">
                <a:solidFill>
                  <a:srgbClr val="FF0000"/>
                </a:solidFill>
                <a:latin typeface="Times New Roman"/>
                <a:ea typeface="Times New Roman"/>
                <a:cs typeface="Times New Roman"/>
                <a:sym typeface="Times New Roman"/>
              </a:rPr>
              <a:t>Module IV:Paging and Protection: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Paging Unit: support registers, related data structures, linear to physical address translation, TLB Protection by segmentation, privilege-levels, rules of inter-privilege level transfer for data and code segments, page level protection. 	</a:t>
            </a:r>
            <a:endParaRPr/>
          </a:p>
          <a:p>
            <a:pPr marL="0" lvl="0" indent="0" algn="just" rtl="0">
              <a:lnSpc>
                <a:spcPct val="90000"/>
              </a:lnSpc>
              <a:spcBef>
                <a:spcPts val="1000"/>
              </a:spcBef>
              <a:spcAft>
                <a:spcPts val="0"/>
              </a:spcAft>
              <a:buClr>
                <a:srgbClr val="FF0000"/>
              </a:buClr>
              <a:buSzPts val="2200"/>
              <a:buNone/>
            </a:pPr>
            <a:endParaRPr>
              <a:latin typeface="Times New Roman"/>
              <a:ea typeface="Times New Roman"/>
              <a:cs typeface="Times New Roman"/>
              <a:sym typeface="Times New Roman"/>
            </a:endParaRPr>
          </a:p>
        </p:txBody>
      </p:sp>
      <p:sp>
        <p:nvSpPr>
          <p:cNvPr id="173" name="Google Shape;17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5B92FC-681E-4796-9C9E-C0466A20733F}"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174" name="Google Shape;17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175" name="Google Shape;175;p5"/>
          <p:cNvSpPr/>
          <p:nvPr/>
        </p:nvSpPr>
        <p:spPr>
          <a:xfrm>
            <a:off x="5477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176" name="Google Shape;176;p5"/>
          <p:cNvCxnSpPr/>
          <p:nvPr/>
        </p:nvCxnSpPr>
        <p:spPr>
          <a:xfrm rot="10800000" flipH="1">
            <a:off x="0" y="963336"/>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77" name="Google Shape;17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178" name="Google Shape;17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79" name="Google Shape;17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80" name="Google Shape;18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d0d05df702_1_313"/>
          <p:cNvSpPr txBox="1">
            <a:spLocks noGrp="1"/>
          </p:cNvSpPr>
          <p:nvPr>
            <p:ph type="body" idx="1"/>
          </p:nvPr>
        </p:nvSpPr>
        <p:spPr>
          <a:xfrm>
            <a:off x="799986" y="777464"/>
            <a:ext cx="7609723" cy="5348700"/>
          </a:xfrm>
          <a:prstGeom prst="rect">
            <a:avLst/>
          </a:prstGeom>
          <a:noFill/>
          <a:ln>
            <a:noFill/>
          </a:ln>
        </p:spPr>
        <p:txBody>
          <a:bodyPr spcFirstLastPara="1" wrap="square" lIns="91425" tIns="45700" rIns="91425" bIns="45700" anchor="t" anchorCtr="0">
            <a:noAutofit/>
          </a:bodyPr>
          <a:lstStyle/>
          <a:p>
            <a:pPr marL="0" lvl="0" indent="0" algn="just" rtl="0">
              <a:lnSpc>
                <a:spcPct val="106000"/>
              </a:lnSpc>
              <a:spcBef>
                <a:spcPts val="1800"/>
              </a:spcBef>
              <a:spcAft>
                <a:spcPts val="0"/>
              </a:spcAft>
              <a:buSzPts val="1800"/>
              <a:buNone/>
            </a:pPr>
            <a:r>
              <a:rPr lang="en-US" sz="2200" b="1">
                <a:latin typeface="Times New Roman"/>
                <a:ea typeface="Times New Roman"/>
                <a:cs typeface="Times New Roman"/>
                <a:sym typeface="Times New Roman"/>
              </a:rPr>
              <a:t>Definition of IoT</a:t>
            </a:r>
            <a:endParaRPr sz="2200" b="1">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rgbClr val="1A1A1A"/>
              </a:buClr>
              <a:buSzPts val="2400"/>
              <a:buFont typeface="Times New Roman"/>
              <a:buChar char="●"/>
            </a:pPr>
            <a:r>
              <a:rPr lang="en-US" sz="2200">
                <a:latin typeface="Times New Roman"/>
                <a:ea typeface="Times New Roman"/>
                <a:cs typeface="Times New Roman"/>
                <a:sym typeface="Times New Roman"/>
              </a:rPr>
              <a:t>A dynamic global network infrastructure with </a:t>
            </a:r>
            <a:r>
              <a:rPr lang="en-US" sz="2200" b="1">
                <a:solidFill>
                  <a:srgbClr val="C00000"/>
                </a:solidFill>
                <a:latin typeface="Times New Roman"/>
                <a:ea typeface="Times New Roman"/>
                <a:cs typeface="Times New Roman"/>
                <a:sym typeface="Times New Roman"/>
              </a:rPr>
              <a:t>self- configuring capabilities</a:t>
            </a:r>
            <a:r>
              <a:rPr lang="en-US" sz="2200">
                <a:latin typeface="Times New Roman"/>
                <a:ea typeface="Times New Roman"/>
                <a:cs typeface="Times New Roman"/>
                <a:sym typeface="Times New Roman"/>
              </a:rPr>
              <a:t> based on standard and interoperable </a:t>
            </a:r>
            <a:r>
              <a:rPr lang="en-US" sz="2200" b="1">
                <a:solidFill>
                  <a:srgbClr val="C00000"/>
                </a:solidFill>
                <a:latin typeface="Times New Roman"/>
                <a:ea typeface="Times New Roman"/>
                <a:cs typeface="Times New Roman"/>
                <a:sym typeface="Times New Roman"/>
              </a:rPr>
              <a:t>communication protocols</a:t>
            </a:r>
            <a:r>
              <a:rPr lang="en-US" sz="2200">
                <a:latin typeface="Times New Roman"/>
                <a:ea typeface="Times New Roman"/>
                <a:cs typeface="Times New Roman"/>
                <a:sym typeface="Times New Roman"/>
              </a:rPr>
              <a:t>, where physical and virtual “things” have identities and use intelligent interfaces, seamlessly integrated into information network that communicate data with users and environments.</a:t>
            </a:r>
            <a:endParaRPr sz="2200">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rgbClr val="1A1A1A"/>
              </a:buClr>
              <a:buSzPts val="2400"/>
              <a:buFont typeface="Times New Roman"/>
              <a:buChar char="●"/>
            </a:pPr>
            <a:r>
              <a:rPr lang="en-US" sz="2200">
                <a:latin typeface="Times New Roman"/>
                <a:ea typeface="Times New Roman"/>
                <a:cs typeface="Times New Roman"/>
                <a:sym typeface="Times New Roman"/>
              </a:rPr>
              <a:t>It is the </a:t>
            </a:r>
            <a:r>
              <a:rPr lang="en-US" sz="2200" b="1">
                <a:solidFill>
                  <a:srgbClr val="C00000"/>
                </a:solidFill>
                <a:latin typeface="Times New Roman"/>
                <a:ea typeface="Times New Roman"/>
                <a:cs typeface="Times New Roman"/>
                <a:sym typeface="Times New Roman"/>
              </a:rPr>
              <a:t>network</a:t>
            </a:r>
            <a:r>
              <a:rPr lang="en-US" sz="2200">
                <a:latin typeface="Times New Roman"/>
                <a:ea typeface="Times New Roman"/>
                <a:cs typeface="Times New Roman"/>
                <a:sym typeface="Times New Roman"/>
              </a:rPr>
              <a:t> in which </a:t>
            </a:r>
            <a:r>
              <a:rPr lang="en-US" sz="2200" b="1">
                <a:latin typeface="Times New Roman"/>
                <a:ea typeface="Times New Roman"/>
                <a:cs typeface="Times New Roman"/>
                <a:sym typeface="Times New Roman"/>
              </a:rPr>
              <a:t>every object or thing is provided unique identifier</a:t>
            </a:r>
            <a:r>
              <a:rPr lang="en-US" sz="2200">
                <a:latin typeface="Times New Roman"/>
                <a:ea typeface="Times New Roman"/>
                <a:cs typeface="Times New Roman"/>
                <a:sym typeface="Times New Roman"/>
              </a:rPr>
              <a:t> and </a:t>
            </a:r>
            <a:r>
              <a:rPr lang="en-US" sz="2200" b="1">
                <a:latin typeface="Times New Roman"/>
                <a:ea typeface="Times New Roman"/>
                <a:cs typeface="Times New Roman"/>
                <a:sym typeface="Times New Roman"/>
              </a:rPr>
              <a:t>data is transferred </a:t>
            </a:r>
            <a:r>
              <a:rPr lang="en-US" sz="2200">
                <a:latin typeface="Times New Roman"/>
                <a:ea typeface="Times New Roman"/>
                <a:cs typeface="Times New Roman"/>
                <a:sym typeface="Times New Roman"/>
              </a:rPr>
              <a:t>through a network </a:t>
            </a:r>
            <a:r>
              <a:rPr lang="en-US" sz="2200" b="1">
                <a:solidFill>
                  <a:srgbClr val="C00000"/>
                </a:solidFill>
                <a:latin typeface="Times New Roman"/>
                <a:ea typeface="Times New Roman"/>
                <a:cs typeface="Times New Roman"/>
                <a:sym typeface="Times New Roman"/>
              </a:rPr>
              <a:t>without any verbal communication.</a:t>
            </a:r>
            <a:endParaRPr sz="2200" b="1">
              <a:solidFill>
                <a:srgbClr val="C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200">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rgbClr val="1A1A1A"/>
              </a:buClr>
              <a:buSzPts val="2400"/>
              <a:buFont typeface="Times New Roman"/>
              <a:buChar char="●"/>
            </a:pPr>
            <a:r>
              <a:rPr lang="en-US" sz="2200">
                <a:latin typeface="Times New Roman"/>
                <a:ea typeface="Times New Roman"/>
                <a:cs typeface="Times New Roman"/>
                <a:sym typeface="Times New Roman"/>
              </a:rPr>
              <a:t>Internet Of Things is Fully Networked and Connected Devices sending analytics data back to cloud or data center.</a:t>
            </a:r>
            <a:endParaRPr sz="2200">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rgbClr val="1A1A1A"/>
              </a:buClr>
              <a:buSzPts val="2400"/>
              <a:buFont typeface="Times New Roman"/>
              <a:buChar char="●"/>
            </a:pPr>
            <a:r>
              <a:rPr lang="en-US" sz="2200" u="sng">
                <a:solidFill>
                  <a:schemeClr val="hlink"/>
                </a:solidFill>
                <a:latin typeface="Times New Roman"/>
                <a:ea typeface="Times New Roman"/>
                <a:cs typeface="Times New Roman"/>
                <a:sym typeface="Times New Roman"/>
                <a:hlinkClick r:id="rId3"/>
              </a:rPr>
              <a:t>https://www.youtube.com/watch?v=GIfWNtMfYvk&amp;t=1s</a:t>
            </a:r>
            <a:endParaRPr sz="2200">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rgbClr val="1A1A1A"/>
              </a:buClr>
              <a:buSzPts val="2400"/>
              <a:buFont typeface="Times New Roman"/>
              <a:buChar char="●"/>
            </a:pPr>
            <a:r>
              <a:rPr lang="en-US" sz="2200">
                <a:latin typeface="Times New Roman"/>
                <a:ea typeface="Times New Roman"/>
                <a:cs typeface="Times New Roman"/>
                <a:sym typeface="Times New Roman"/>
              </a:rPr>
              <a:t> </a:t>
            </a:r>
            <a:r>
              <a:rPr lang="en-US" sz="2200" u="sng">
                <a:solidFill>
                  <a:schemeClr val="hlink"/>
                </a:solidFill>
                <a:latin typeface="Times New Roman"/>
                <a:ea typeface="Times New Roman"/>
                <a:cs typeface="Times New Roman"/>
                <a:sym typeface="Times New Roman"/>
                <a:hlinkClick r:id="rId4"/>
              </a:rPr>
              <a:t>https://www.youtube.com/watch?v=Q3ur8wzzhBU</a:t>
            </a:r>
            <a:endParaRPr sz="2200">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200">
              <a:latin typeface="Times New Roman"/>
              <a:ea typeface="Times New Roman"/>
              <a:cs typeface="Times New Roman"/>
              <a:sym typeface="Times New Roman"/>
            </a:endParaRPr>
          </a:p>
          <a:p>
            <a:pPr marL="457200" lvl="0" indent="-228600" algn="just" rtl="0">
              <a:lnSpc>
                <a:spcPct val="100000"/>
              </a:lnSpc>
              <a:spcBef>
                <a:spcPts val="0"/>
              </a:spcBef>
              <a:spcAft>
                <a:spcPts val="0"/>
              </a:spcAft>
              <a:buClr>
                <a:srgbClr val="1A1A1A"/>
              </a:buClr>
              <a:buSzPts val="2400"/>
              <a:buFont typeface="Times New Roman"/>
              <a:buNone/>
            </a:pPr>
            <a:endParaRPr sz="2200">
              <a:latin typeface="Times New Roman"/>
              <a:ea typeface="Times New Roman"/>
              <a:cs typeface="Times New Roman"/>
              <a:sym typeface="Times New Roman"/>
            </a:endParaRPr>
          </a:p>
        </p:txBody>
      </p:sp>
      <p:sp>
        <p:nvSpPr>
          <p:cNvPr id="630" name="Google Shape;630;g1d0d05df702_1_313"/>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E43B795-3EC8-437A-8203-6A07148F675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631" name="Google Shape;631;g1d0d05df702_1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60</a:t>
            </a:fld>
            <a:endParaRPr sz="1200">
              <a:solidFill>
                <a:schemeClr val="dk1"/>
              </a:solidFill>
              <a:latin typeface="Times New Roman"/>
              <a:ea typeface="Times New Roman"/>
              <a:cs typeface="Times New Roman"/>
              <a:sym typeface="Times New Roman"/>
            </a:endParaRPr>
          </a:p>
        </p:txBody>
      </p:sp>
      <p:pic>
        <p:nvPicPr>
          <p:cNvPr id="632" name="Google Shape;632;g1d0d05df702_1_313"/>
          <p:cNvPicPr preferRelativeResize="0"/>
          <p:nvPr/>
        </p:nvPicPr>
        <p:blipFill rotWithShape="1">
          <a:blip r:embed="rId5">
            <a:alphaModFix/>
          </a:blip>
          <a:srcRect/>
          <a:stretch/>
        </p:blipFill>
        <p:spPr>
          <a:xfrm>
            <a:off x="31575" y="159419"/>
            <a:ext cx="724508" cy="654774"/>
          </a:xfrm>
          <a:prstGeom prst="rect">
            <a:avLst/>
          </a:prstGeom>
          <a:noFill/>
          <a:ln>
            <a:noFill/>
          </a:ln>
        </p:spPr>
      </p:pic>
      <p:sp>
        <p:nvSpPr>
          <p:cNvPr id="633" name="Google Shape;633;g1d0d05df702_1_313"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1d0d05df702_1_313"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5"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36"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37"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38"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39" name="Google Shape;639;g1d0d05df702_1_313"/>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40" name="Google Shape;640;g1d0d05df702_1_313"/>
          <p:cNvSpPr txBox="1"/>
          <p:nvPr/>
        </p:nvSpPr>
        <p:spPr>
          <a:xfrm>
            <a:off x="1617663" y="-215147"/>
            <a:ext cx="8645400" cy="129635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5400"/>
              <a:buFont typeface="Arial"/>
              <a:buNone/>
            </a:pPr>
            <a:r>
              <a:rPr lang="en-US" sz="5400" b="1" i="0" u="none" strike="noStrike" cap="none">
                <a:solidFill>
                  <a:srgbClr val="C00000"/>
                </a:solidFill>
                <a:latin typeface="Times New Roman"/>
                <a:ea typeface="Times New Roman"/>
                <a:cs typeface="Times New Roman"/>
                <a:sym typeface="Times New Roman"/>
              </a:rPr>
              <a:t>Introduction of IoT: </a:t>
            </a:r>
            <a:endParaRPr sz="5400" b="1" i="0" u="none" strike="noStrike" cap="none">
              <a:solidFill>
                <a:srgbClr val="C00000"/>
              </a:solidFill>
              <a:latin typeface="Times New Roman"/>
              <a:ea typeface="Times New Roman"/>
              <a:cs typeface="Times New Roman"/>
              <a:sym typeface="Times New Roman"/>
            </a:endParaRPr>
          </a:p>
        </p:txBody>
      </p:sp>
      <p:pic>
        <p:nvPicPr>
          <p:cNvPr id="641" name="Google Shape;641;g1d0d05df702_1_313"/>
          <p:cNvPicPr preferRelativeResize="0"/>
          <p:nvPr/>
        </p:nvPicPr>
        <p:blipFill rotWithShape="1">
          <a:blip r:embed="rId6">
            <a:alphaModFix/>
          </a:blip>
          <a:srcRect/>
          <a:stretch/>
        </p:blipFill>
        <p:spPr>
          <a:xfrm>
            <a:off x="8610600" y="1003650"/>
            <a:ext cx="3590389" cy="2570823"/>
          </a:xfrm>
          <a:prstGeom prst="rect">
            <a:avLst/>
          </a:prstGeom>
          <a:noFill/>
          <a:ln>
            <a:noFill/>
          </a:ln>
        </p:spPr>
      </p:pic>
      <p:pic>
        <p:nvPicPr>
          <p:cNvPr id="642" name="Google Shape;642;g1d0d05df702_1_313"/>
          <p:cNvPicPr preferRelativeResize="0"/>
          <p:nvPr/>
        </p:nvPicPr>
        <p:blipFill rotWithShape="1">
          <a:blip r:embed="rId7">
            <a:alphaModFix/>
          </a:blip>
          <a:srcRect/>
          <a:stretch/>
        </p:blipFill>
        <p:spPr>
          <a:xfrm>
            <a:off x="8685102" y="3662638"/>
            <a:ext cx="3488629" cy="2406375"/>
          </a:xfrm>
          <a:prstGeom prst="rect">
            <a:avLst/>
          </a:prstGeom>
          <a:noFill/>
          <a:ln>
            <a:noFill/>
          </a:ln>
        </p:spPr>
      </p:pic>
    </p:spTree>
    <p:extLst>
      <p:ext uri="{BB962C8B-B14F-4D97-AF65-F5344CB8AC3E}">
        <p14:creationId xmlns:p14="http://schemas.microsoft.com/office/powerpoint/2010/main" val="42063791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f88006f8a1_0_7"/>
          <p:cNvSpPr txBox="1">
            <a:spLocks noGrp="1"/>
          </p:cNvSpPr>
          <p:nvPr>
            <p:ph type="body" idx="1"/>
          </p:nvPr>
        </p:nvSpPr>
        <p:spPr>
          <a:xfrm>
            <a:off x="944349" y="873625"/>
            <a:ext cx="6519789" cy="5755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a:solidFill>
                  <a:srgbClr val="333333"/>
                </a:solidFill>
                <a:highlight>
                  <a:srgbClr val="FFFFFF"/>
                </a:highlight>
                <a:latin typeface="Times New Roman"/>
                <a:ea typeface="Times New Roman"/>
                <a:cs typeface="Times New Roman"/>
                <a:sym typeface="Times New Roman"/>
              </a:rPr>
              <a:t>The following are the major characteristics of the Internet of Things:</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2100"/>
              </a:spcBef>
              <a:spcAft>
                <a:spcPts val="0"/>
              </a:spcAft>
              <a:buSzPts val="1800"/>
              <a:buNone/>
            </a:pPr>
            <a:r>
              <a:rPr lang="en-US" sz="3200" b="1">
                <a:solidFill>
                  <a:srgbClr val="C00000"/>
                </a:solidFill>
                <a:highlight>
                  <a:srgbClr val="FFFFFF"/>
                </a:highlight>
                <a:latin typeface="Times New Roman"/>
                <a:ea typeface="Times New Roman"/>
                <a:cs typeface="Times New Roman"/>
                <a:sym typeface="Times New Roman"/>
              </a:rPr>
              <a:t>1. Connectivity: </a:t>
            </a:r>
            <a:r>
              <a:rPr lang="en-US" sz="2100">
                <a:solidFill>
                  <a:srgbClr val="333333"/>
                </a:solidFill>
                <a:highlight>
                  <a:srgbClr val="FFFFFF"/>
                </a:highlight>
                <a:latin typeface="Times New Roman"/>
                <a:ea typeface="Times New Roman"/>
                <a:cs typeface="Times New Roman"/>
                <a:sym typeface="Times New Roman"/>
              </a:rPr>
              <a:t>Connectivity is the ability to communicate with and share information between two or more devices. </a:t>
            </a:r>
            <a:r>
              <a:rPr lang="en-US" sz="2100">
                <a:solidFill>
                  <a:srgbClr val="0000FF"/>
                </a:solidFill>
                <a:highlight>
                  <a:srgbClr val="FFFFFF"/>
                </a:highlight>
                <a:latin typeface="Times New Roman"/>
                <a:ea typeface="Times New Roman"/>
                <a:cs typeface="Times New Roman"/>
                <a:sym typeface="Times New Roman"/>
              </a:rPr>
              <a:t>These objects can be anything from your fridge to your car, and even your dog</a:t>
            </a:r>
            <a:r>
              <a:rPr lang="en-US" sz="2100">
                <a:solidFill>
                  <a:srgbClr val="333333"/>
                </a:solidFill>
                <a:highlight>
                  <a:srgbClr val="FFFFFF"/>
                </a:highlight>
                <a:latin typeface="Times New Roman"/>
                <a:ea typeface="Times New Roman"/>
                <a:cs typeface="Times New Roman"/>
                <a:sym typeface="Times New Roman"/>
              </a:rPr>
              <a:t>. This connectivity enables these objects to be controlled remotely, and also allows them to exchange data with other objects.</a:t>
            </a:r>
            <a:endParaRPr sz="21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1500"/>
              </a:spcAft>
              <a:buSzPts val="1100"/>
              <a:buNone/>
            </a:pPr>
            <a:r>
              <a:rPr lang="en-US" sz="2100">
                <a:solidFill>
                  <a:srgbClr val="333333"/>
                </a:solidFill>
                <a:highlight>
                  <a:srgbClr val="FFFFFF"/>
                </a:highlight>
                <a:latin typeface="Times New Roman"/>
                <a:ea typeface="Times New Roman"/>
                <a:cs typeface="Times New Roman"/>
                <a:sym typeface="Times New Roman"/>
              </a:rPr>
              <a:t>Example: Wired LAN or Wireless technologies like </a:t>
            </a:r>
            <a:r>
              <a:rPr lang="en-US" sz="2100" u="sng">
                <a:solidFill>
                  <a:srgbClr val="1E73BE"/>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Wi-Fi</a:t>
            </a:r>
            <a:r>
              <a:rPr lang="en-US" sz="2100">
                <a:solidFill>
                  <a:srgbClr val="333333"/>
                </a:solidFill>
                <a:highlight>
                  <a:srgbClr val="FFFFFF"/>
                </a:highlight>
                <a:latin typeface="Times New Roman"/>
                <a:ea typeface="Times New Roman"/>
                <a:cs typeface="Times New Roman"/>
                <a:sym typeface="Times New Roman"/>
              </a:rPr>
              <a:t>, LPWAN (</a:t>
            </a:r>
            <a:r>
              <a:rPr lang="en-US" sz="2100">
                <a:latin typeface="Times New Roman"/>
                <a:ea typeface="Times New Roman"/>
                <a:cs typeface="Times New Roman"/>
                <a:sym typeface="Times New Roman"/>
              </a:rPr>
              <a:t> </a:t>
            </a:r>
            <a:r>
              <a:rPr lang="en-US" sz="2100">
                <a:solidFill>
                  <a:srgbClr val="333333"/>
                </a:solidFill>
                <a:highlight>
                  <a:srgbClr val="FFFFFF"/>
                </a:highlight>
                <a:latin typeface="Times New Roman"/>
                <a:ea typeface="Times New Roman"/>
                <a:cs typeface="Times New Roman"/>
                <a:sym typeface="Times New Roman"/>
              </a:rPr>
              <a:t>Low Power Wide Area Network)), </a:t>
            </a:r>
            <a:r>
              <a:rPr lang="en-US" sz="2100" u="sng">
                <a:solidFill>
                  <a:srgbClr val="1E73BE"/>
                </a:solidFill>
                <a:highlight>
                  <a:srgbClr val="FFFFFF"/>
                </a:highlight>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LoRa</a:t>
            </a:r>
            <a:r>
              <a:rPr lang="en-US" sz="2100" u="sng">
                <a:solidFill>
                  <a:srgbClr val="1E73BE"/>
                </a:solidFill>
                <a:highlight>
                  <a:srgbClr val="FFFFFF"/>
                </a:highlight>
                <a:latin typeface="Times New Roman"/>
                <a:ea typeface="Times New Roman"/>
                <a:cs typeface="Times New Roman"/>
                <a:sym typeface="Times New Roman"/>
              </a:rPr>
              <a:t> (</a:t>
            </a:r>
            <a:r>
              <a:rPr lang="en-US" sz="2100">
                <a:latin typeface="Times New Roman"/>
                <a:ea typeface="Times New Roman"/>
                <a:cs typeface="Times New Roman"/>
                <a:sym typeface="Times New Roman"/>
              </a:rPr>
              <a:t>long range</a:t>
            </a:r>
            <a:r>
              <a:rPr lang="en-US" sz="2100" u="sng">
                <a:solidFill>
                  <a:srgbClr val="1E73BE"/>
                </a:solidFill>
                <a:highlight>
                  <a:srgbClr val="FFFFFF"/>
                </a:highlight>
                <a:latin typeface="Times New Roman"/>
                <a:ea typeface="Times New Roman"/>
                <a:cs typeface="Times New Roman"/>
                <a:sym typeface="Times New Roman"/>
              </a:rPr>
              <a:t>)</a:t>
            </a:r>
            <a:r>
              <a:rPr lang="en-US" sz="2100">
                <a:solidFill>
                  <a:srgbClr val="333333"/>
                </a:solidFill>
                <a:highlight>
                  <a:srgbClr val="FFFFFF"/>
                </a:highlight>
                <a:latin typeface="Times New Roman"/>
                <a:ea typeface="Times New Roman"/>
                <a:cs typeface="Times New Roman"/>
                <a:sym typeface="Times New Roman"/>
              </a:rPr>
              <a:t>, ZigBee, etc…(all are communication technologies)</a:t>
            </a:r>
            <a:endParaRPr sz="2100">
              <a:solidFill>
                <a:srgbClr val="333333"/>
              </a:solidFill>
              <a:highlight>
                <a:srgbClr val="FFFFFF"/>
              </a:highlight>
              <a:latin typeface="Times New Roman"/>
              <a:ea typeface="Times New Roman"/>
              <a:cs typeface="Times New Roman"/>
              <a:sym typeface="Times New Roman"/>
            </a:endParaRPr>
          </a:p>
        </p:txBody>
      </p:sp>
      <p:sp>
        <p:nvSpPr>
          <p:cNvPr id="650" name="Google Shape;650;g1f88006f8a1_0_7"/>
          <p:cNvSpPr txBox="1">
            <a:spLocks noGrp="1"/>
          </p:cNvSpPr>
          <p:nvPr>
            <p:ph type="dt" idx="10"/>
          </p:nvPr>
        </p:nvSpPr>
        <p:spPr>
          <a:xfrm>
            <a:off x="-1125537" y="6415257"/>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1BCECC74-EEB4-4A9F-A61A-DFB4B434F350}" type="datetime1">
              <a:rPr lang="en-US" sz="1800" smtClean="0">
                <a:solidFill>
                  <a:srgbClr val="1E73BE"/>
                </a:solidFill>
                <a:highlight>
                  <a:srgbClr val="FFFFFF"/>
                </a:highlight>
                <a:latin typeface="Times New Roman"/>
                <a:cs typeface="Times New Roman"/>
                <a:sym typeface="Times New Roman"/>
              </a:rPr>
              <a:t>3/8/2023</a:t>
            </a:fld>
            <a:endParaRPr sz="1800">
              <a:solidFill>
                <a:srgbClr val="1E73BE"/>
              </a:solidFill>
              <a:highlight>
                <a:srgbClr val="FFFFFF"/>
              </a:highlight>
              <a:latin typeface="Times New Roman"/>
              <a:ea typeface="Times New Roman"/>
              <a:cs typeface="Times New Roman"/>
              <a:sym typeface="Times New Roman"/>
            </a:endParaRPr>
          </a:p>
        </p:txBody>
      </p:sp>
      <p:sp>
        <p:nvSpPr>
          <p:cNvPr id="651" name="Google Shape;651;g1f88006f8a1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61</a:t>
            </a:fld>
            <a:endParaRPr sz="1200">
              <a:solidFill>
                <a:schemeClr val="dk1"/>
              </a:solidFill>
              <a:latin typeface="Times New Roman"/>
              <a:ea typeface="Times New Roman"/>
              <a:cs typeface="Times New Roman"/>
              <a:sym typeface="Times New Roman"/>
            </a:endParaRPr>
          </a:p>
        </p:txBody>
      </p:sp>
      <p:pic>
        <p:nvPicPr>
          <p:cNvPr id="652" name="Google Shape;652;g1f88006f8a1_0_7"/>
          <p:cNvPicPr preferRelativeResize="0"/>
          <p:nvPr/>
        </p:nvPicPr>
        <p:blipFill rotWithShape="1">
          <a:blip r:embed="rId5">
            <a:alphaModFix/>
          </a:blip>
          <a:srcRect/>
          <a:stretch/>
        </p:blipFill>
        <p:spPr>
          <a:xfrm>
            <a:off x="31575" y="159419"/>
            <a:ext cx="724508" cy="654774"/>
          </a:xfrm>
          <a:prstGeom prst="rect">
            <a:avLst/>
          </a:prstGeom>
          <a:noFill/>
          <a:ln>
            <a:noFill/>
          </a:ln>
        </p:spPr>
      </p:pic>
      <p:sp>
        <p:nvSpPr>
          <p:cNvPr id="653" name="Google Shape;653;g1f88006f8a1_0_7"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1f88006f8a1_0_7"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5" name="Google Shape;655;g1f88006f8a1_0_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56" name="Google Shape;656;g1f88006f8a1_0_7"/>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57" name="Google Shape;657;g1f88006f8a1_0_7"/>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58" name="Google Shape;658;g1f88006f8a1_0_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59" name="Google Shape;659;g1f88006f8a1_0_7"/>
          <p:cNvSpPr txBox="1">
            <a:spLocks noGrp="1"/>
          </p:cNvSpPr>
          <p:nvPr>
            <p:ph type="ftr" idx="11"/>
          </p:nvPr>
        </p:nvSpPr>
        <p:spPr>
          <a:xfrm>
            <a:off x="2401772" y="6402387"/>
            <a:ext cx="6613647"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60" name="Google Shape;660;g1f88006f8a1_0_7"/>
          <p:cNvSpPr txBox="1"/>
          <p:nvPr/>
        </p:nvSpPr>
        <p:spPr>
          <a:xfrm>
            <a:off x="1252436" y="-163159"/>
            <a:ext cx="10939563" cy="1133229"/>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4400"/>
              <a:buFont typeface="Arial"/>
              <a:buNone/>
            </a:pPr>
            <a:r>
              <a:rPr lang="en-US" sz="44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a:solidFill>
                  <a:srgbClr val="C00000"/>
                </a:solidFill>
                <a:latin typeface="Times New Roman"/>
                <a:ea typeface="Times New Roman"/>
                <a:cs typeface="Times New Roman"/>
                <a:sym typeface="Times New Roman"/>
              </a:rPr>
              <a:t>of IoT:</a:t>
            </a:r>
            <a:endParaRPr sz="4400" b="1" i="0" u="none" strike="noStrike" cap="none">
              <a:solidFill>
                <a:srgbClr val="C00000"/>
              </a:solidFill>
              <a:latin typeface="Times New Roman"/>
              <a:ea typeface="Times New Roman"/>
              <a:cs typeface="Times New Roman"/>
              <a:sym typeface="Times New Roman"/>
            </a:endParaRPr>
          </a:p>
        </p:txBody>
      </p:sp>
      <p:pic>
        <p:nvPicPr>
          <p:cNvPr id="661" name="Google Shape;661;g1f88006f8a1_0_7"/>
          <p:cNvPicPr preferRelativeResize="0"/>
          <p:nvPr/>
        </p:nvPicPr>
        <p:blipFill rotWithShape="1">
          <a:blip r:embed="rId6">
            <a:alphaModFix/>
          </a:blip>
          <a:srcRect/>
          <a:stretch/>
        </p:blipFill>
        <p:spPr>
          <a:xfrm>
            <a:off x="7464138" y="1026456"/>
            <a:ext cx="4586550" cy="5042557"/>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g1f88006f8a1_0_24"/>
          <p:cNvSpPr txBox="1">
            <a:spLocks noGrp="1"/>
          </p:cNvSpPr>
          <p:nvPr>
            <p:ph type="body" idx="1"/>
          </p:nvPr>
        </p:nvSpPr>
        <p:spPr>
          <a:xfrm>
            <a:off x="830275" y="957600"/>
            <a:ext cx="10906800" cy="5398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2400" b="1">
                <a:solidFill>
                  <a:srgbClr val="333333"/>
                </a:solidFill>
                <a:highlight>
                  <a:srgbClr val="FFFFFF"/>
                </a:highlight>
                <a:latin typeface="Times New Roman"/>
                <a:ea typeface="Times New Roman"/>
                <a:cs typeface="Times New Roman"/>
                <a:sym typeface="Times New Roman"/>
              </a:rPr>
              <a:t>2. Identity: </a:t>
            </a:r>
            <a:r>
              <a:rPr lang="en-US" sz="2400">
                <a:solidFill>
                  <a:srgbClr val="333333"/>
                </a:solidFill>
                <a:highlight>
                  <a:srgbClr val="FFFFFF"/>
                </a:highlight>
                <a:latin typeface="Times New Roman"/>
                <a:ea typeface="Times New Roman"/>
                <a:cs typeface="Times New Roman"/>
                <a:sym typeface="Times New Roman"/>
              </a:rPr>
              <a:t>Identity is the unique characteristic of a person, group, place, or thing. Every identity has a name and an identification number. </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a:solidFill>
                  <a:srgbClr val="333333"/>
                </a:solidFill>
                <a:highlight>
                  <a:srgbClr val="FFFFFF"/>
                </a:highlight>
                <a:latin typeface="Times New Roman"/>
                <a:ea typeface="Times New Roman"/>
                <a:cs typeface="Times New Roman"/>
                <a:sym typeface="Times New Roman"/>
              </a:rPr>
              <a:t>Example, An </a:t>
            </a:r>
            <a:r>
              <a:rPr lang="en-US" sz="2400" b="1">
                <a:solidFill>
                  <a:srgbClr val="333333"/>
                </a:solidFill>
                <a:highlight>
                  <a:srgbClr val="FFFFFF"/>
                </a:highlight>
                <a:latin typeface="Times New Roman"/>
                <a:ea typeface="Times New Roman"/>
                <a:cs typeface="Times New Roman"/>
                <a:sym typeface="Times New Roman"/>
              </a:rPr>
              <a:t>IP address</a:t>
            </a:r>
            <a:r>
              <a:rPr lang="en-US" sz="2400">
                <a:solidFill>
                  <a:srgbClr val="333333"/>
                </a:solidFill>
                <a:highlight>
                  <a:srgbClr val="FFFFFF"/>
                </a:highlight>
                <a:latin typeface="Times New Roman"/>
                <a:ea typeface="Times New Roman"/>
                <a:cs typeface="Times New Roman"/>
                <a:sym typeface="Times New Roman"/>
              </a:rPr>
              <a:t> of a device is a </a:t>
            </a:r>
            <a:r>
              <a:rPr lang="en-US" sz="2400" b="1">
                <a:solidFill>
                  <a:srgbClr val="333333"/>
                </a:solidFill>
                <a:highlight>
                  <a:srgbClr val="FFFFFF"/>
                </a:highlight>
                <a:latin typeface="Times New Roman"/>
                <a:ea typeface="Times New Roman"/>
                <a:cs typeface="Times New Roman"/>
                <a:sym typeface="Times New Roman"/>
              </a:rPr>
              <a:t>unique identifier</a:t>
            </a:r>
            <a:r>
              <a:rPr lang="en-US" sz="2400">
                <a:solidFill>
                  <a:srgbClr val="333333"/>
                </a:solidFill>
                <a:highlight>
                  <a:srgbClr val="FFFFFF"/>
                </a:highlight>
                <a:latin typeface="Times New Roman"/>
                <a:ea typeface="Times New Roman"/>
                <a:cs typeface="Times New Roman"/>
                <a:sym typeface="Times New Roman"/>
              </a:rPr>
              <a:t> that represents a device in a network.</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b="1">
                <a:solidFill>
                  <a:srgbClr val="333333"/>
                </a:solidFill>
                <a:highlight>
                  <a:srgbClr val="FFFFFF"/>
                </a:highlight>
                <a:latin typeface="Times New Roman"/>
                <a:ea typeface="Times New Roman"/>
                <a:cs typeface="Times New Roman"/>
                <a:sym typeface="Times New Roman"/>
              </a:rPr>
              <a:t>3. Data: </a:t>
            </a:r>
            <a:r>
              <a:rPr lang="en-US" sz="2400">
                <a:solidFill>
                  <a:srgbClr val="333333"/>
                </a:solidFill>
                <a:highlight>
                  <a:srgbClr val="FFFFFF"/>
                </a:highlight>
                <a:latin typeface="Times New Roman"/>
                <a:ea typeface="Times New Roman"/>
                <a:cs typeface="Times New Roman"/>
                <a:sym typeface="Times New Roman"/>
              </a:rPr>
              <a:t>The IoT is made up of interconnected devices that are able to share data with each other. The data from these devices can be used to improve the performance of these devices and make them more efficient.</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a:solidFill>
                  <a:srgbClr val="333333"/>
                </a:solidFill>
                <a:highlight>
                  <a:srgbClr val="FFFFFF"/>
                </a:highlight>
                <a:latin typeface="Times New Roman"/>
                <a:ea typeface="Times New Roman"/>
                <a:cs typeface="Times New Roman"/>
                <a:sym typeface="Times New Roman"/>
              </a:rPr>
              <a:t>Example, you can now track your fitness, exercise, and sleep patterns through smart devices such as </a:t>
            </a:r>
            <a:r>
              <a:rPr lang="en-US" sz="2400" b="1">
                <a:solidFill>
                  <a:srgbClr val="333333"/>
                </a:solidFill>
                <a:highlight>
                  <a:srgbClr val="FFFFFF"/>
                </a:highlight>
                <a:latin typeface="Times New Roman"/>
                <a:ea typeface="Times New Roman"/>
                <a:cs typeface="Times New Roman"/>
                <a:sym typeface="Times New Roman"/>
              </a:rPr>
              <a:t>Fitbit, Apple Watch, and sleep trackers</a:t>
            </a:r>
            <a:r>
              <a:rPr lang="en-US" sz="2400">
                <a:solidFill>
                  <a:srgbClr val="333333"/>
                </a:solidFill>
                <a:highlight>
                  <a:srgbClr val="FFFFFF"/>
                </a:highlight>
                <a:latin typeface="Times New Roman"/>
                <a:ea typeface="Times New Roman"/>
                <a:cs typeface="Times New Roman"/>
                <a:sym typeface="Times New Roman"/>
              </a:rPr>
              <a:t>.</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Clr>
                <a:schemeClr val="dk1"/>
              </a:buClr>
              <a:buSzPts val="1100"/>
              <a:buFont typeface="Arial"/>
              <a:buNone/>
            </a:pPr>
            <a:endParaRPr sz="2400">
              <a:solidFill>
                <a:srgbClr val="333333"/>
              </a:solidFill>
              <a:highlight>
                <a:srgbClr val="FFFFFF"/>
              </a:highlight>
              <a:latin typeface="Times New Roman"/>
              <a:ea typeface="Times New Roman"/>
              <a:cs typeface="Times New Roman"/>
              <a:sym typeface="Times New Roman"/>
            </a:endParaRPr>
          </a:p>
          <a:p>
            <a:pPr marL="457200" lvl="0" indent="0" algn="just" rtl="0">
              <a:lnSpc>
                <a:spcPct val="100000"/>
              </a:lnSpc>
              <a:spcBef>
                <a:spcPts val="1500"/>
              </a:spcBef>
              <a:spcAft>
                <a:spcPts val="0"/>
              </a:spcAft>
              <a:buSzPts val="1800"/>
              <a:buNone/>
            </a:pPr>
            <a:endParaRPr sz="3600">
              <a:solidFill>
                <a:srgbClr val="FF0000"/>
              </a:solidFill>
              <a:highlight>
                <a:srgbClr val="FFFFFF"/>
              </a:highlight>
              <a:latin typeface="Times New Roman"/>
              <a:ea typeface="Times New Roman"/>
              <a:cs typeface="Times New Roman"/>
              <a:sym typeface="Times New Roman"/>
            </a:endParaRPr>
          </a:p>
        </p:txBody>
      </p:sp>
      <p:sp>
        <p:nvSpPr>
          <p:cNvPr id="669" name="Google Shape;669;g1f88006f8a1_0_24"/>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31B859E-E70D-4819-916D-A5DE5C232702}"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670" name="Google Shape;670;g1f88006f8a1_0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62</a:t>
            </a:fld>
            <a:endParaRPr sz="1200">
              <a:solidFill>
                <a:schemeClr val="dk1"/>
              </a:solidFill>
              <a:latin typeface="Times New Roman"/>
              <a:ea typeface="Times New Roman"/>
              <a:cs typeface="Times New Roman"/>
              <a:sym typeface="Times New Roman"/>
            </a:endParaRPr>
          </a:p>
        </p:txBody>
      </p:sp>
      <p:pic>
        <p:nvPicPr>
          <p:cNvPr id="671" name="Google Shape;671;g1f88006f8a1_0_24"/>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672" name="Google Shape;672;g1f88006f8a1_0_24"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g1f88006f8a1_0_24"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4" name="Google Shape;674;g1f88006f8a1_0_24"/>
          <p:cNvCxnSpPr/>
          <p:nvPr/>
        </p:nvCxnSpPr>
        <p:spPr>
          <a:xfrm rot="10800000" flipH="1">
            <a:off x="-18269" y="943867"/>
            <a:ext cx="12192000" cy="27600"/>
          </a:xfrm>
          <a:prstGeom prst="straightConnector1">
            <a:avLst/>
          </a:prstGeom>
          <a:noFill/>
          <a:ln w="9525" cap="flat" cmpd="sng">
            <a:solidFill>
              <a:srgbClr val="00B050"/>
            </a:solidFill>
            <a:prstDash val="solid"/>
            <a:round/>
            <a:headEnd type="none" w="sm" len="sm"/>
            <a:tailEnd type="none" w="sm" len="sm"/>
          </a:ln>
        </p:spPr>
      </p:cxnSp>
      <p:sp>
        <p:nvSpPr>
          <p:cNvPr id="675" name="Google Shape;675;g1f88006f8a1_0_24"/>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76" name="Google Shape;676;g1f88006f8a1_0_24"/>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77" name="Google Shape;677;g1f88006f8a1_0_2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78" name="Google Shape;678;g1f88006f8a1_0_24"/>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79" name="Google Shape;679;g1f88006f8a1_0_24"/>
          <p:cNvSpPr txBox="1"/>
          <p:nvPr/>
        </p:nvSpPr>
        <p:spPr>
          <a:xfrm>
            <a:off x="944335" y="-221666"/>
            <a:ext cx="9105600" cy="1133229"/>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chemeClr val="dk1"/>
              </a:buClr>
              <a:buSzPts val="1100"/>
              <a:buFont typeface="Arial"/>
              <a:buNone/>
            </a:pPr>
            <a:r>
              <a:rPr lang="en-US" sz="44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4400" b="1" i="0" u="none" strike="noStrike" cap="none">
                <a:solidFill>
                  <a:srgbClr val="C00000"/>
                </a:solidFill>
                <a:latin typeface="Times New Roman"/>
                <a:ea typeface="Times New Roman"/>
                <a:cs typeface="Times New Roman"/>
                <a:sym typeface="Times New Roman"/>
              </a:rPr>
              <a:t>of IoT: </a:t>
            </a:r>
            <a:endParaRPr sz="4400" b="1" i="0" u="none" strike="noStrike" cap="none">
              <a:solidFill>
                <a:srgbClr val="C00000"/>
              </a:solidFill>
              <a:latin typeface="Times New Roman"/>
              <a:ea typeface="Times New Roman"/>
              <a:cs typeface="Times New Roman"/>
              <a:sym typeface="Times New Roman"/>
            </a:endParaRPr>
          </a:p>
        </p:txBody>
      </p:sp>
      <p:sp>
        <p:nvSpPr>
          <p:cNvPr id="680" name="Google Shape;680;g1f88006f8a1_0_24"/>
          <p:cNvSpPr/>
          <p:nvPr/>
        </p:nvSpPr>
        <p:spPr>
          <a:xfrm>
            <a:off x="11353800" y="317649"/>
            <a:ext cx="5725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00000"/>
                </a:solidFill>
                <a:latin typeface="Times New Roman"/>
                <a:ea typeface="Times New Roman"/>
                <a:cs typeface="Times New Roman"/>
                <a:sym typeface="Times New Roman"/>
              </a:rPr>
              <a:t>cont-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1f88006f8a1_0_52"/>
          <p:cNvSpPr txBox="1">
            <a:spLocks noGrp="1"/>
          </p:cNvSpPr>
          <p:nvPr>
            <p:ph type="body" idx="1"/>
          </p:nvPr>
        </p:nvSpPr>
        <p:spPr>
          <a:xfrm>
            <a:off x="830275" y="957600"/>
            <a:ext cx="11029216" cy="5398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2400" b="1">
                <a:solidFill>
                  <a:srgbClr val="333333"/>
                </a:solidFill>
                <a:highlight>
                  <a:srgbClr val="FFFFFF"/>
                </a:highlight>
                <a:latin typeface="Times New Roman"/>
                <a:ea typeface="Times New Roman"/>
                <a:cs typeface="Times New Roman"/>
                <a:sym typeface="Times New Roman"/>
              </a:rPr>
              <a:t>4. Intelligence: </a:t>
            </a:r>
            <a:r>
              <a:rPr lang="en-US" sz="2400">
                <a:solidFill>
                  <a:srgbClr val="333333"/>
                </a:solidFill>
                <a:highlight>
                  <a:srgbClr val="FFFFFF"/>
                </a:highlight>
                <a:latin typeface="Times New Roman"/>
                <a:ea typeface="Times New Roman"/>
                <a:cs typeface="Times New Roman"/>
                <a:sym typeface="Times New Roman"/>
              </a:rPr>
              <a:t>The intelligence of IoT devices is the intelligence of </a:t>
            </a:r>
            <a:r>
              <a:rPr lang="en-US" sz="2400" b="1">
                <a:solidFill>
                  <a:srgbClr val="C00000"/>
                </a:solidFill>
                <a:highlight>
                  <a:srgbClr val="FFFFFF"/>
                </a:highlight>
                <a:latin typeface="Times New Roman"/>
                <a:ea typeface="Times New Roman"/>
                <a:cs typeface="Times New Roman"/>
                <a:sym typeface="Times New Roman"/>
              </a:rPr>
              <a:t>smart sensors and devices to sense data,</a:t>
            </a:r>
            <a:r>
              <a:rPr lang="en-US" sz="2400">
                <a:solidFill>
                  <a:srgbClr val="333333"/>
                </a:solidFill>
                <a:highlight>
                  <a:srgbClr val="FFFFFF"/>
                </a:highlight>
                <a:latin typeface="Times New Roman"/>
                <a:ea typeface="Times New Roman"/>
                <a:cs typeface="Times New Roman"/>
                <a:sym typeface="Times New Roman"/>
              </a:rPr>
              <a:t> interact with each other and collect a huge amount of data for analysis.</a:t>
            </a:r>
            <a:endParaRPr sz="2400" b="1">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b="1">
                <a:solidFill>
                  <a:srgbClr val="333333"/>
                </a:solidFill>
                <a:highlight>
                  <a:srgbClr val="FFFFFF"/>
                </a:highlight>
                <a:latin typeface="Times New Roman"/>
                <a:ea typeface="Times New Roman"/>
                <a:cs typeface="Times New Roman"/>
                <a:sym typeface="Times New Roman"/>
              </a:rPr>
              <a:t>5. Network – Communication: </a:t>
            </a:r>
            <a:r>
              <a:rPr lang="en-US" sz="2400">
                <a:solidFill>
                  <a:srgbClr val="333333"/>
                </a:solidFill>
                <a:highlight>
                  <a:srgbClr val="FFFFFF"/>
                </a:highlight>
                <a:latin typeface="Times New Roman"/>
                <a:ea typeface="Times New Roman"/>
                <a:cs typeface="Times New Roman"/>
                <a:sym typeface="Times New Roman"/>
              </a:rPr>
              <a:t>Communication is an important characteristic of IoT.</a:t>
            </a:r>
            <a:r>
              <a:rPr lang="en-US" sz="2400" b="1">
                <a:solidFill>
                  <a:srgbClr val="333333"/>
                </a:solidFill>
                <a:highlight>
                  <a:srgbClr val="FFFFFF"/>
                </a:highlight>
                <a:latin typeface="Times New Roman"/>
                <a:ea typeface="Times New Roman"/>
                <a:cs typeface="Times New Roman"/>
                <a:sym typeface="Times New Roman"/>
              </a:rPr>
              <a:t> </a:t>
            </a:r>
            <a:r>
              <a:rPr lang="en-US" sz="2400">
                <a:solidFill>
                  <a:srgbClr val="333333"/>
                </a:solidFill>
                <a:highlight>
                  <a:srgbClr val="FFFFFF"/>
                </a:highlight>
                <a:latin typeface="Times New Roman"/>
                <a:ea typeface="Times New Roman"/>
                <a:cs typeface="Times New Roman"/>
                <a:sym typeface="Times New Roman"/>
              </a:rPr>
              <a:t>There are a few ways to communicate with these devices. One way is through a </a:t>
            </a:r>
            <a:r>
              <a:rPr lang="en-US" sz="2400" b="1">
                <a:solidFill>
                  <a:srgbClr val="333333"/>
                </a:solidFill>
                <a:highlight>
                  <a:srgbClr val="FFFFFF"/>
                </a:highlight>
                <a:latin typeface="Times New Roman"/>
                <a:ea typeface="Times New Roman"/>
                <a:cs typeface="Times New Roman"/>
                <a:sym typeface="Times New Roman"/>
              </a:rPr>
              <a:t>cloud service</a:t>
            </a:r>
            <a:r>
              <a:rPr lang="en-US" sz="2400">
                <a:solidFill>
                  <a:srgbClr val="333333"/>
                </a:solidFill>
                <a:highlight>
                  <a:srgbClr val="FFFFFF"/>
                </a:highlight>
                <a:latin typeface="Times New Roman"/>
                <a:ea typeface="Times New Roman"/>
                <a:cs typeface="Times New Roman"/>
                <a:sym typeface="Times New Roman"/>
              </a:rPr>
              <a:t>, a type of software that allows the device to be connected to the internet. Another way is through a </a:t>
            </a:r>
            <a:r>
              <a:rPr lang="en-US" sz="2400" b="1">
                <a:solidFill>
                  <a:srgbClr val="333333"/>
                </a:solidFill>
                <a:highlight>
                  <a:srgbClr val="FFFFFF"/>
                </a:highlight>
                <a:latin typeface="Times New Roman"/>
                <a:ea typeface="Times New Roman"/>
                <a:cs typeface="Times New Roman"/>
                <a:sym typeface="Times New Roman"/>
              </a:rPr>
              <a:t>gateway</a:t>
            </a:r>
            <a:r>
              <a:rPr lang="en-US" sz="2400">
                <a:solidFill>
                  <a:srgbClr val="333333"/>
                </a:solidFill>
                <a:highlight>
                  <a:srgbClr val="FFFFFF"/>
                </a:highlight>
                <a:latin typeface="Times New Roman"/>
                <a:ea typeface="Times New Roman"/>
                <a:cs typeface="Times New Roman"/>
                <a:sym typeface="Times New Roman"/>
              </a:rPr>
              <a:t> which is a device that connects with other devices to allow them to communicate with each other.</a:t>
            </a:r>
            <a:endParaRPr sz="240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b="1">
                <a:solidFill>
                  <a:srgbClr val="333333"/>
                </a:solidFill>
                <a:highlight>
                  <a:srgbClr val="FFFFFF"/>
                </a:highlight>
                <a:latin typeface="Times New Roman"/>
                <a:ea typeface="Times New Roman"/>
                <a:cs typeface="Times New Roman"/>
                <a:sym typeface="Times New Roman"/>
              </a:rPr>
              <a:t>6. Scalability: </a:t>
            </a:r>
            <a:r>
              <a:rPr lang="en-US" sz="2400">
                <a:solidFill>
                  <a:srgbClr val="333333"/>
                </a:solidFill>
                <a:highlight>
                  <a:srgbClr val="FFFFFF"/>
                </a:highlight>
                <a:latin typeface="Times New Roman"/>
                <a:ea typeface="Times New Roman"/>
                <a:cs typeface="Times New Roman"/>
                <a:sym typeface="Times New Roman"/>
              </a:rPr>
              <a:t>Scalability is often defined as the ability of a system to grow without affecting its performance. Example, </a:t>
            </a:r>
            <a:r>
              <a:rPr lang="en-US" sz="2400" b="1">
                <a:solidFill>
                  <a:srgbClr val="333333"/>
                </a:solidFill>
                <a:highlight>
                  <a:srgbClr val="FFFFFF"/>
                </a:highlight>
                <a:latin typeface="Times New Roman"/>
                <a:ea typeface="Times New Roman"/>
                <a:cs typeface="Times New Roman"/>
                <a:sym typeface="Times New Roman"/>
              </a:rPr>
              <a:t>if you are a hotel chain, you can use IoT to track what room your guests are in and what amenities they have used. </a:t>
            </a:r>
            <a:endParaRPr sz="2400" b="1">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endParaRPr sz="1800" b="1">
              <a:solidFill>
                <a:srgbClr val="333333"/>
              </a:solidFill>
              <a:highlight>
                <a:srgbClr val="FFFFFF"/>
              </a:highlight>
              <a:latin typeface="Arial"/>
              <a:ea typeface="Arial"/>
              <a:cs typeface="Arial"/>
              <a:sym typeface="Arial"/>
            </a:endParaRPr>
          </a:p>
          <a:p>
            <a:pPr marL="457200" lvl="0" indent="0" algn="just" rtl="0">
              <a:lnSpc>
                <a:spcPct val="100000"/>
              </a:lnSpc>
              <a:spcBef>
                <a:spcPts val="1500"/>
              </a:spcBef>
              <a:spcAft>
                <a:spcPts val="0"/>
              </a:spcAft>
              <a:buSzPts val="1800"/>
              <a:buNone/>
            </a:pPr>
            <a:endParaRPr sz="3600">
              <a:solidFill>
                <a:srgbClr val="FF0000"/>
              </a:solidFill>
              <a:highlight>
                <a:srgbClr val="FFFFFF"/>
              </a:highlight>
              <a:latin typeface="Times New Roman"/>
              <a:ea typeface="Times New Roman"/>
              <a:cs typeface="Times New Roman"/>
              <a:sym typeface="Times New Roman"/>
            </a:endParaRPr>
          </a:p>
        </p:txBody>
      </p:sp>
      <p:sp>
        <p:nvSpPr>
          <p:cNvPr id="688" name="Google Shape;688;g1f88006f8a1_0_52"/>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7FDF4CB-6D93-425F-ADFB-C708D1997069}"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689" name="Google Shape;689;g1f88006f8a1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63</a:t>
            </a:fld>
            <a:endParaRPr sz="1200">
              <a:solidFill>
                <a:schemeClr val="dk1"/>
              </a:solidFill>
              <a:latin typeface="Times New Roman"/>
              <a:ea typeface="Times New Roman"/>
              <a:cs typeface="Times New Roman"/>
              <a:sym typeface="Times New Roman"/>
            </a:endParaRPr>
          </a:p>
        </p:txBody>
      </p:sp>
      <p:pic>
        <p:nvPicPr>
          <p:cNvPr id="690" name="Google Shape;690;g1f88006f8a1_0_5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691" name="Google Shape;691;g1f88006f8a1_0_52"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g1f88006f8a1_0_52"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3" name="Google Shape;693;g1f88006f8a1_0_5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694" name="Google Shape;694;g1f88006f8a1_0_5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95" name="Google Shape;695;g1f88006f8a1_0_52"/>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696" name="Google Shape;696;g1f88006f8a1_0_5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697" name="Google Shape;697;g1f88006f8a1_0_52"/>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698" name="Google Shape;698;g1f88006f8a1_0_52"/>
          <p:cNvSpPr txBox="1"/>
          <p:nvPr/>
        </p:nvSpPr>
        <p:spPr>
          <a:xfrm>
            <a:off x="1101611" y="-53106"/>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highlight>
                  <a:srgbClr val="FFFFFF"/>
                </a:highlight>
                <a:latin typeface="Times New Roman"/>
                <a:ea typeface="Times New Roman"/>
                <a:cs typeface="Times New Roman"/>
                <a:sym typeface="Times New Roman"/>
              </a:rPr>
              <a:t>Characteristics </a:t>
            </a:r>
            <a:r>
              <a:rPr lang="en-US" sz="3600" b="0" i="0" u="none" strike="noStrike" cap="none">
                <a:solidFill>
                  <a:srgbClr val="FF0000"/>
                </a:solidFill>
                <a:latin typeface="Times New Roman"/>
                <a:ea typeface="Times New Roman"/>
                <a:cs typeface="Times New Roman"/>
                <a:sym typeface="Times New Roman"/>
              </a:rPr>
              <a:t>of IoT: </a:t>
            </a:r>
            <a:endParaRPr sz="3600" b="0"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f88006f8a1_0_78"/>
          <p:cNvSpPr txBox="1">
            <a:spLocks noGrp="1"/>
          </p:cNvSpPr>
          <p:nvPr>
            <p:ph type="body" idx="1"/>
          </p:nvPr>
        </p:nvSpPr>
        <p:spPr>
          <a:xfrm>
            <a:off x="830275" y="957600"/>
            <a:ext cx="7609783" cy="5398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2400" b="1" dirty="0">
                <a:solidFill>
                  <a:srgbClr val="333333"/>
                </a:solidFill>
                <a:highlight>
                  <a:srgbClr val="FFFFFF"/>
                </a:highlight>
                <a:latin typeface="Times New Roman"/>
                <a:ea typeface="Times New Roman"/>
                <a:cs typeface="Times New Roman"/>
                <a:sym typeface="Times New Roman"/>
              </a:rPr>
              <a:t>7. Architecture – Common Ecosystem:</a:t>
            </a:r>
            <a:endParaRPr sz="2400" b="1" dirty="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Clr>
                <a:schemeClr val="dk1"/>
              </a:buClr>
              <a:buSzPts val="1100"/>
              <a:buFont typeface="Arial"/>
              <a:buNone/>
            </a:pPr>
            <a:r>
              <a:rPr lang="en-US" sz="2400" dirty="0">
                <a:solidFill>
                  <a:srgbClr val="333333"/>
                </a:solidFill>
                <a:highlight>
                  <a:srgbClr val="FFFFFF"/>
                </a:highlight>
                <a:latin typeface="Times New Roman"/>
                <a:ea typeface="Times New Roman"/>
                <a:cs typeface="Times New Roman"/>
                <a:sym typeface="Times New Roman"/>
              </a:rPr>
              <a:t>The </a:t>
            </a:r>
            <a:r>
              <a:rPr lang="en-US" sz="2400" dirty="0">
                <a:solidFill>
                  <a:srgbClr val="1E73BE"/>
                </a:solidFill>
                <a:highlight>
                  <a:srgbClr val="FFFFFF"/>
                </a:highlight>
                <a:latin typeface="Times New Roman"/>
                <a:ea typeface="Times New Roman"/>
                <a:cs typeface="Times New Roman"/>
                <a:sym typeface="Times New Roman"/>
              </a:rPr>
              <a:t>architecture</a:t>
            </a:r>
            <a:r>
              <a:rPr lang="en-US" sz="2400" dirty="0">
                <a:solidFill>
                  <a:srgbClr val="333333"/>
                </a:solidFill>
                <a:highlight>
                  <a:srgbClr val="FFFFFF"/>
                </a:highlight>
                <a:latin typeface="Times New Roman"/>
                <a:ea typeface="Times New Roman"/>
                <a:cs typeface="Times New Roman"/>
                <a:sym typeface="Times New Roman"/>
              </a:rPr>
              <a:t> is mostly responsible for making sure that the devices work together and communicate with each other. The importance of the architecture is heterogeneous (ability to </a:t>
            </a:r>
            <a:r>
              <a:rPr lang="en-US" sz="2400" b="1" dirty="0">
                <a:solidFill>
                  <a:srgbClr val="C00000"/>
                </a:solidFill>
                <a:highlight>
                  <a:srgbClr val="FFFFFF"/>
                </a:highlight>
                <a:latin typeface="Times New Roman"/>
                <a:ea typeface="Times New Roman"/>
                <a:cs typeface="Times New Roman"/>
                <a:sym typeface="Times New Roman"/>
              </a:rPr>
              <a:t>support diverse technologies, protocols, and devices</a:t>
            </a:r>
            <a:r>
              <a:rPr lang="en-US" sz="2400" dirty="0" smtClean="0">
                <a:solidFill>
                  <a:srgbClr val="333333"/>
                </a:solidFill>
                <a:highlight>
                  <a:srgbClr val="FFFFFF"/>
                </a:highlight>
                <a:latin typeface="Times New Roman"/>
                <a:ea typeface="Times New Roman"/>
                <a:cs typeface="Times New Roman"/>
                <a:sym typeface="Times New Roman"/>
              </a:rPr>
              <a:t>.)</a:t>
            </a:r>
            <a:endParaRPr sz="2400" b="1" dirty="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SzPts val="1800"/>
              <a:buNone/>
            </a:pPr>
            <a:r>
              <a:rPr lang="en-US" sz="2400" b="1" dirty="0">
                <a:solidFill>
                  <a:srgbClr val="333333"/>
                </a:solidFill>
                <a:highlight>
                  <a:srgbClr val="FFFFFF"/>
                </a:highlight>
                <a:latin typeface="Times New Roman"/>
                <a:ea typeface="Times New Roman"/>
                <a:cs typeface="Times New Roman"/>
                <a:sym typeface="Times New Roman"/>
              </a:rPr>
              <a:t>8. Security:</a:t>
            </a:r>
            <a:endParaRPr sz="2400" b="1" dirty="0">
              <a:solidFill>
                <a:srgbClr val="333333"/>
              </a:solidFill>
              <a:highlight>
                <a:srgbClr val="FFFFFF"/>
              </a:highlight>
              <a:latin typeface="Times New Roman"/>
              <a:ea typeface="Times New Roman"/>
              <a:cs typeface="Times New Roman"/>
              <a:sym typeface="Times New Roman"/>
            </a:endParaRPr>
          </a:p>
          <a:p>
            <a:pPr marL="0" lvl="0" indent="0" algn="l" rtl="0">
              <a:lnSpc>
                <a:spcPct val="120000"/>
              </a:lnSpc>
              <a:spcBef>
                <a:spcPts val="1500"/>
              </a:spcBef>
              <a:spcAft>
                <a:spcPts val="0"/>
              </a:spcAft>
              <a:buClr>
                <a:schemeClr val="dk1"/>
              </a:buClr>
              <a:buSzPts val="1100"/>
              <a:buFont typeface="Arial"/>
              <a:buNone/>
            </a:pPr>
            <a:r>
              <a:rPr lang="en-US" sz="2400" dirty="0">
                <a:solidFill>
                  <a:srgbClr val="333333"/>
                </a:solidFill>
                <a:highlight>
                  <a:srgbClr val="FFFFFF"/>
                </a:highlight>
                <a:latin typeface="Times New Roman"/>
                <a:ea typeface="Times New Roman"/>
                <a:cs typeface="Times New Roman"/>
                <a:sym typeface="Times New Roman"/>
              </a:rPr>
              <a:t>Data protection is a big concern with the internet of things because personal information can be collected and shared without consent. There are also other challenges like</a:t>
            </a:r>
            <a:r>
              <a:rPr lang="en-US" sz="2400" b="1" dirty="0">
                <a:solidFill>
                  <a:srgbClr val="333333"/>
                </a:solidFill>
                <a:highlight>
                  <a:srgbClr val="FFFFFF"/>
                </a:highlight>
                <a:latin typeface="Times New Roman"/>
                <a:ea typeface="Times New Roman"/>
                <a:cs typeface="Times New Roman"/>
                <a:sym typeface="Times New Roman"/>
              </a:rPr>
              <a:t> privacy, data ownership </a:t>
            </a:r>
            <a:r>
              <a:rPr lang="en-US" sz="2400" dirty="0">
                <a:solidFill>
                  <a:srgbClr val="333333"/>
                </a:solidFill>
                <a:highlight>
                  <a:srgbClr val="FFFFFF"/>
                </a:highlight>
                <a:latin typeface="Times New Roman"/>
                <a:ea typeface="Times New Roman"/>
                <a:cs typeface="Times New Roman"/>
                <a:sym typeface="Times New Roman"/>
              </a:rPr>
              <a:t>and</a:t>
            </a:r>
            <a:r>
              <a:rPr lang="en-US" sz="2400" b="1" dirty="0">
                <a:solidFill>
                  <a:srgbClr val="333333"/>
                </a:solidFill>
                <a:highlight>
                  <a:srgbClr val="FFFFFF"/>
                </a:highlight>
                <a:latin typeface="Times New Roman"/>
                <a:ea typeface="Times New Roman"/>
                <a:cs typeface="Times New Roman"/>
                <a:sym typeface="Times New Roman"/>
              </a:rPr>
              <a:t> hacking.</a:t>
            </a:r>
            <a:endParaRPr sz="2400" b="1" dirty="0">
              <a:solidFill>
                <a:srgbClr val="333333"/>
              </a:solidFill>
              <a:highlight>
                <a:srgbClr val="FFFFFF"/>
              </a:highlight>
              <a:latin typeface="Times New Roman"/>
              <a:ea typeface="Times New Roman"/>
              <a:cs typeface="Times New Roman"/>
              <a:sym typeface="Times New Roman"/>
            </a:endParaRPr>
          </a:p>
          <a:p>
            <a:pPr marL="457200" lvl="0" indent="0" algn="just" rtl="0">
              <a:lnSpc>
                <a:spcPct val="100000"/>
              </a:lnSpc>
              <a:spcBef>
                <a:spcPts val="1500"/>
              </a:spcBef>
              <a:spcAft>
                <a:spcPts val="0"/>
              </a:spcAft>
              <a:buSzPts val="1800"/>
              <a:buNone/>
            </a:pPr>
            <a:endParaRPr sz="2400" dirty="0">
              <a:solidFill>
                <a:srgbClr val="FF0000"/>
              </a:solidFill>
              <a:highlight>
                <a:srgbClr val="FFFFFF"/>
              </a:highlight>
              <a:latin typeface="Times New Roman"/>
              <a:ea typeface="Times New Roman"/>
              <a:cs typeface="Times New Roman"/>
              <a:sym typeface="Times New Roman"/>
            </a:endParaRPr>
          </a:p>
        </p:txBody>
      </p:sp>
      <p:sp>
        <p:nvSpPr>
          <p:cNvPr id="706" name="Google Shape;706;g1f88006f8a1_0_78"/>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86C9CA8-6AC5-4AA2-8AAD-E3844BA28155}"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707" name="Google Shape;707;g1f88006f8a1_0_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64</a:t>
            </a:fld>
            <a:endParaRPr sz="1200">
              <a:solidFill>
                <a:schemeClr val="dk1"/>
              </a:solidFill>
              <a:latin typeface="Times New Roman"/>
              <a:ea typeface="Times New Roman"/>
              <a:cs typeface="Times New Roman"/>
              <a:sym typeface="Times New Roman"/>
            </a:endParaRPr>
          </a:p>
        </p:txBody>
      </p:sp>
      <p:pic>
        <p:nvPicPr>
          <p:cNvPr id="708" name="Google Shape;708;g1f88006f8a1_0_78"/>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709" name="Google Shape;709;g1f88006f8a1_0_78"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1f88006f8a1_0_78"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1" name="Google Shape;711;g1f88006f8a1_0_78"/>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12" name="Google Shape;712;g1f88006f8a1_0_78"/>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13" name="Google Shape;713;g1f88006f8a1_0_78"/>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14" name="Google Shape;714;g1f88006f8a1_0_7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15" name="Google Shape;715;g1f88006f8a1_0_78"/>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716" name="Google Shape;716;g1f88006f8a1_0_78"/>
          <p:cNvSpPr txBox="1"/>
          <p:nvPr/>
        </p:nvSpPr>
        <p:spPr>
          <a:xfrm>
            <a:off x="1069501" y="-115360"/>
            <a:ext cx="9105600" cy="100268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1" i="0" u="none" strike="noStrike" cap="none">
                <a:solidFill>
                  <a:srgbClr val="C00000"/>
                </a:solidFill>
                <a:highlight>
                  <a:srgbClr val="FFFFFF"/>
                </a:highlight>
                <a:latin typeface="Times New Roman"/>
                <a:ea typeface="Times New Roman"/>
                <a:cs typeface="Times New Roman"/>
                <a:sym typeface="Times New Roman"/>
              </a:rPr>
              <a:t>Characteristics </a:t>
            </a:r>
            <a:r>
              <a:rPr lang="en-US" sz="3600" b="1" i="0" u="none" strike="noStrike" cap="none">
                <a:solidFill>
                  <a:srgbClr val="C00000"/>
                </a:solidFill>
                <a:latin typeface="Times New Roman"/>
                <a:ea typeface="Times New Roman"/>
                <a:cs typeface="Times New Roman"/>
                <a:sym typeface="Times New Roman"/>
              </a:rPr>
              <a:t>of IoT: </a:t>
            </a:r>
            <a:endParaRPr sz="3600" b="1" i="0" u="none" strike="noStrike" cap="none">
              <a:solidFill>
                <a:srgbClr val="C00000"/>
              </a:solidFill>
              <a:latin typeface="Times New Roman"/>
              <a:ea typeface="Times New Roman"/>
              <a:cs typeface="Times New Roman"/>
              <a:sym typeface="Times New Roman"/>
            </a:endParaRPr>
          </a:p>
        </p:txBody>
      </p:sp>
      <p:pic>
        <p:nvPicPr>
          <p:cNvPr id="717" name="Google Shape;717;g1f88006f8a1_0_78"/>
          <p:cNvPicPr preferRelativeResize="0"/>
          <p:nvPr/>
        </p:nvPicPr>
        <p:blipFill rotWithShape="1">
          <a:blip r:embed="rId4">
            <a:alphaModFix/>
          </a:blip>
          <a:srcRect/>
          <a:stretch/>
        </p:blipFill>
        <p:spPr>
          <a:xfrm>
            <a:off x="8440058" y="1577927"/>
            <a:ext cx="3433287" cy="2619375"/>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a:bodyPr>
          <a:lstStyle/>
          <a:p>
            <a:pPr marL="114300" indent="0">
              <a:buNone/>
            </a:pPr>
            <a:r>
              <a:rPr lang="en-US" sz="5400" b="1" dirty="0" smtClean="0">
                <a:solidFill>
                  <a:srgbClr val="002060"/>
                </a:solidFill>
                <a:latin typeface="Times New Roman" panose="02020603050405020304" pitchFamily="18" charset="0"/>
                <a:cs typeface="Times New Roman" panose="02020603050405020304" pitchFamily="18" charset="0"/>
              </a:rPr>
              <a:t>          </a:t>
            </a:r>
          </a:p>
          <a:p>
            <a:pPr marL="114300" indent="0">
              <a:buNone/>
            </a:pPr>
            <a:r>
              <a:rPr lang="en-US" sz="5400" b="1" dirty="0">
                <a:solidFill>
                  <a:srgbClr val="002060"/>
                </a:solidFill>
                <a:latin typeface="Times New Roman" panose="02020603050405020304" pitchFamily="18" charset="0"/>
                <a:cs typeface="Times New Roman" panose="02020603050405020304" pitchFamily="18" charset="0"/>
              </a:rPr>
              <a:t> </a:t>
            </a:r>
            <a:r>
              <a:rPr lang="en-US" sz="5400" b="1" dirty="0" smtClean="0">
                <a:solidFill>
                  <a:srgbClr val="002060"/>
                </a:solidFill>
                <a:latin typeface="Times New Roman" panose="02020603050405020304" pitchFamily="18" charset="0"/>
                <a:cs typeface="Times New Roman" panose="02020603050405020304" pitchFamily="18" charset="0"/>
              </a:rPr>
              <a:t>         </a:t>
            </a:r>
            <a:r>
              <a:rPr lang="en-US" sz="5400" b="1" dirty="0" err="1" smtClean="0">
                <a:solidFill>
                  <a:srgbClr val="002060"/>
                </a:solidFill>
                <a:latin typeface="Times New Roman" panose="02020603050405020304" pitchFamily="18" charset="0"/>
                <a:cs typeface="Times New Roman" panose="02020603050405020304" pitchFamily="18" charset="0"/>
              </a:rPr>
              <a:t>IoT</a:t>
            </a:r>
            <a:r>
              <a:rPr lang="en-US" sz="5400" b="1" dirty="0" smtClean="0">
                <a:solidFill>
                  <a:srgbClr val="002060"/>
                </a:solidFill>
                <a:latin typeface="Times New Roman" panose="02020603050405020304" pitchFamily="18" charset="0"/>
                <a:cs typeface="Times New Roman" panose="02020603050405020304" pitchFamily="18" charset="0"/>
              </a:rPr>
              <a:t> Key Technologies</a:t>
            </a:r>
            <a:endParaRPr lang="en-US" sz="5400" b="1"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Times New Roman" panose="02020603050405020304" pitchFamily="18" charset="0"/>
                <a:cs typeface="Times New Roman" panose="02020603050405020304" pitchFamily="18" charset="0"/>
              </a:rPr>
              <a:t>65</a:t>
            </a:fld>
            <a:endParaRPr lang="en-US">
              <a:latin typeface="Times New Roman" panose="02020603050405020304" pitchFamily="18" charset="0"/>
              <a:cs typeface="Times New Roman" panose="02020603050405020304" pitchFamily="18" charset="0"/>
            </a:endParaRPr>
          </a:p>
        </p:txBody>
      </p:sp>
      <p:pic>
        <p:nvPicPr>
          <p:cNvPr id="5" name="Google Shape;632;g1d0d05df702_1_313"/>
          <p:cNvPicPr preferRelativeResize="0"/>
          <p:nvPr/>
        </p:nvPicPr>
        <p:blipFill rotWithShape="1">
          <a:blip r:embed="rId2">
            <a:alphaModFix/>
          </a:blip>
          <a:srcRect/>
          <a:stretch/>
        </p:blipFill>
        <p:spPr>
          <a:xfrm>
            <a:off x="31575" y="159419"/>
            <a:ext cx="724508" cy="654774"/>
          </a:xfrm>
          <a:prstGeom prst="rect">
            <a:avLst/>
          </a:prstGeom>
          <a:noFill/>
          <a:ln>
            <a:noFill/>
          </a:ln>
        </p:spPr>
      </p:pic>
      <p:cxnSp>
        <p:nvCxnSpPr>
          <p:cNvPr id="6"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cxnSp>
        <p:nvCxnSpPr>
          <p:cNvPr id="8"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0" name="Date Placeholder 9"/>
          <p:cNvSpPr>
            <a:spLocks noGrp="1"/>
          </p:cNvSpPr>
          <p:nvPr>
            <p:ph type="dt" idx="10"/>
          </p:nvPr>
        </p:nvSpPr>
        <p:spPr/>
        <p:txBody>
          <a:bodyPr/>
          <a:lstStyle/>
          <a:p>
            <a:fld id="{B42C0D7A-B1D1-410D-B787-6CE17E1DEDE9}" type="datetime1">
              <a:rPr lang="en-US" smtClean="0"/>
              <a:t>3/8/2023</a:t>
            </a:fld>
            <a:endParaRPr lang="en-IN"/>
          </a:p>
        </p:txBody>
      </p:sp>
      <p:sp>
        <p:nvSpPr>
          <p:cNvPr id="11" name="Footer Placeholder 10"/>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2036006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7651" y="56137"/>
            <a:ext cx="9888940" cy="5653538"/>
          </a:xfrm>
          <a:prstGeom prst="rect">
            <a:avLst/>
          </a:prstGeom>
        </p:spPr>
      </p:pic>
      <p:sp>
        <p:nvSpPr>
          <p:cNvPr id="3" name="Text Placeholder 2"/>
          <p:cNvSpPr>
            <a:spLocks noGrp="1"/>
          </p:cNvSpPr>
          <p:nvPr>
            <p:ph type="body" idx="1"/>
          </p:nvPr>
        </p:nvSpPr>
        <p:spPr/>
        <p:txBody>
          <a:bodyPr/>
          <a:lstStyle/>
          <a:p>
            <a:pPr marL="114300" indent="0">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1" name="Date Placeholder 10"/>
          <p:cNvSpPr>
            <a:spLocks noGrp="1"/>
          </p:cNvSpPr>
          <p:nvPr>
            <p:ph type="dt" idx="10"/>
          </p:nvPr>
        </p:nvSpPr>
        <p:spPr/>
        <p:txBody>
          <a:bodyPr/>
          <a:lstStyle/>
          <a:p>
            <a:fld id="{63416A29-4431-462E-935F-346233FCD80E}" type="datetime1">
              <a:rPr lang="en-US" smtClean="0"/>
              <a:t>3/8/2023</a:t>
            </a:fld>
            <a:endParaRPr lang="en-IN"/>
          </a:p>
        </p:txBody>
      </p:sp>
      <p:sp>
        <p:nvSpPr>
          <p:cNvPr id="12" name="Footer Placeholder 11"/>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8340391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5" name="Picture 4"/>
          <p:cNvPicPr>
            <a:picLocks noChangeAspect="1"/>
          </p:cNvPicPr>
          <p:nvPr/>
        </p:nvPicPr>
        <p:blipFill>
          <a:blip r:embed="rId2"/>
          <a:stretch>
            <a:fillRect/>
          </a:stretch>
        </p:blipFill>
        <p:spPr>
          <a:xfrm>
            <a:off x="944335" y="0"/>
            <a:ext cx="9335069" cy="5985164"/>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63CD9877-F5EC-4D77-AE4E-BD23985F857B}"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52299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pic>
        <p:nvPicPr>
          <p:cNvPr id="5" name="Picture 4"/>
          <p:cNvPicPr>
            <a:picLocks noChangeAspect="1"/>
          </p:cNvPicPr>
          <p:nvPr/>
        </p:nvPicPr>
        <p:blipFill>
          <a:blip r:embed="rId2"/>
          <a:stretch>
            <a:fillRect/>
          </a:stretch>
        </p:blipFill>
        <p:spPr>
          <a:xfrm>
            <a:off x="756083" y="33577"/>
            <a:ext cx="9847996" cy="5658347"/>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2FFABECA-7736-499A-B3DC-5623D9160A6C}"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480778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pPr marL="114300" indent="0">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5" name="Picture 4"/>
          <p:cNvPicPr>
            <a:picLocks noChangeAspect="1"/>
          </p:cNvPicPr>
          <p:nvPr/>
        </p:nvPicPr>
        <p:blipFill>
          <a:blip r:embed="rId2"/>
          <a:stretch>
            <a:fillRect/>
          </a:stretch>
        </p:blipFill>
        <p:spPr>
          <a:xfrm>
            <a:off x="944335" y="0"/>
            <a:ext cx="9539785" cy="5603756"/>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6" name="Date Placeholder 15"/>
          <p:cNvSpPr>
            <a:spLocks noGrp="1"/>
          </p:cNvSpPr>
          <p:nvPr>
            <p:ph type="dt" idx="10"/>
          </p:nvPr>
        </p:nvSpPr>
        <p:spPr/>
        <p:txBody>
          <a:bodyPr/>
          <a:lstStyle/>
          <a:p>
            <a:fld id="{3DEC27FF-0E81-42AD-8235-787E3DAD6DA8}" type="datetime1">
              <a:rPr lang="en-US" smtClean="0"/>
              <a:t>3/8/2023</a:t>
            </a:fld>
            <a:endParaRPr lang="en-IN"/>
          </a:p>
        </p:txBody>
      </p:sp>
      <p:sp>
        <p:nvSpPr>
          <p:cNvPr id="17" name="Footer Placeholder 16"/>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2509790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0"/>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88" name="Google Shape;188;p150"/>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7F3319D-233B-40C1-AAFE-B314AEFBDC2B}"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189" name="Google Shape;189;p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90" name="Google Shape;190;p150"/>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91" name="Google Shape;191;p150"/>
          <p:cNvCxnSpPr/>
          <p:nvPr/>
        </p:nvCxnSpPr>
        <p:spPr>
          <a:xfrm rot="10800000" flipH="1">
            <a:off x="0" y="11717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92" name="Google Shape;192;p150"/>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3" name="Google Shape;193;p150"/>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94" name="Google Shape;194;p150"/>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95" name="Google Shape;195;p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96" name="Google Shape;196;p150"/>
          <p:cNvSpPr/>
          <p:nvPr/>
        </p:nvSpPr>
        <p:spPr>
          <a:xfrm>
            <a:off x="944560" y="1347364"/>
            <a:ext cx="10474037" cy="35394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n-US" sz="3200" b="1" i="0" u="none" strike="noStrike" cap="none">
                <a:solidFill>
                  <a:srgbClr val="FF0000"/>
                </a:solidFill>
                <a:latin typeface="Times New Roman"/>
                <a:ea typeface="Times New Roman"/>
                <a:cs typeface="Times New Roman"/>
                <a:sym typeface="Times New Roman"/>
              </a:rPr>
              <a:t>Unit 5: Pentium Task Management and Interrupt handling: </a:t>
            </a:r>
            <a:endParaRPr sz="3200" b="0" i="0" u="none" strike="noStrike" cap="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Times New Roman"/>
                <a:ea typeface="Times New Roman"/>
                <a:cs typeface="Times New Roman"/>
                <a:sym typeface="Times New Roman"/>
              </a:rPr>
              <a:t>Task Management, support registers, related data structures, Task switching. Interrupt and Exception Overview, Sources of Interrupts &amp; exceptions, Exception and Interrupt Vectors, Interrupt Descriptor Table (IDT), IDT Descriptors, Exception- or Interrupt-Handler Procedures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6" name="Picture 5"/>
          <p:cNvPicPr>
            <a:picLocks noChangeAspect="1"/>
          </p:cNvPicPr>
          <p:nvPr/>
        </p:nvPicPr>
        <p:blipFill>
          <a:blip r:embed="rId2"/>
          <a:stretch>
            <a:fillRect/>
          </a:stretch>
        </p:blipFill>
        <p:spPr>
          <a:xfrm>
            <a:off x="920088" y="159419"/>
            <a:ext cx="9062112" cy="5680833"/>
          </a:xfrm>
          <a:prstGeom prst="rect">
            <a:avLst/>
          </a:prstGeom>
        </p:spPr>
      </p:pic>
      <p:pic>
        <p:nvPicPr>
          <p:cNvPr id="7"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8"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9069045F-4E8D-496A-ACDB-7E5E9858896C}"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555715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pPr marL="114300" indent="0">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pic>
        <p:nvPicPr>
          <p:cNvPr id="5" name="Picture 4"/>
          <p:cNvPicPr>
            <a:picLocks noChangeAspect="1"/>
          </p:cNvPicPr>
          <p:nvPr/>
        </p:nvPicPr>
        <p:blipFill>
          <a:blip r:embed="rId2"/>
          <a:stretch>
            <a:fillRect/>
          </a:stretch>
        </p:blipFill>
        <p:spPr>
          <a:xfrm>
            <a:off x="1320939" y="13063"/>
            <a:ext cx="9007522" cy="5440287"/>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1" name="Date Placeholder 10"/>
          <p:cNvSpPr>
            <a:spLocks noGrp="1"/>
          </p:cNvSpPr>
          <p:nvPr>
            <p:ph type="dt" idx="10"/>
          </p:nvPr>
        </p:nvSpPr>
        <p:spPr/>
        <p:txBody>
          <a:bodyPr/>
          <a:lstStyle/>
          <a:p>
            <a:fld id="{7718A85F-29F5-42AD-85B6-131642E580CF}" type="datetime1">
              <a:rPr lang="en-US" smtClean="0"/>
              <a:t>3/8/2023</a:t>
            </a:fld>
            <a:endParaRPr lang="en-IN"/>
          </a:p>
        </p:txBody>
      </p:sp>
      <p:sp>
        <p:nvSpPr>
          <p:cNvPr id="12" name="Footer Placeholder 11"/>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30636340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pic>
        <p:nvPicPr>
          <p:cNvPr id="6" name="Picture 5"/>
          <p:cNvPicPr>
            <a:picLocks noChangeAspect="1"/>
          </p:cNvPicPr>
          <p:nvPr/>
        </p:nvPicPr>
        <p:blipFill>
          <a:blip r:embed="rId2"/>
          <a:stretch>
            <a:fillRect/>
          </a:stretch>
        </p:blipFill>
        <p:spPr>
          <a:xfrm>
            <a:off x="1580255" y="159419"/>
            <a:ext cx="8734566" cy="5517748"/>
          </a:xfrm>
          <a:prstGeom prst="rect">
            <a:avLst/>
          </a:prstGeom>
        </p:spPr>
      </p:pic>
      <p:pic>
        <p:nvPicPr>
          <p:cNvPr id="7"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8"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35EAB2F9-7BAA-44E7-A3F0-DDE1346D8BF9}"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7802824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5" name="Picture 4"/>
          <p:cNvPicPr>
            <a:picLocks noChangeAspect="1"/>
          </p:cNvPicPr>
          <p:nvPr/>
        </p:nvPicPr>
        <p:blipFill>
          <a:blip r:embed="rId2"/>
          <a:stretch>
            <a:fillRect/>
          </a:stretch>
        </p:blipFill>
        <p:spPr>
          <a:xfrm>
            <a:off x="1159026" y="13063"/>
            <a:ext cx="9457897" cy="5991225"/>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E93ECCB0-99AA-4305-8914-35B2C15A82FA}"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29141901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pic>
        <p:nvPicPr>
          <p:cNvPr id="6" name="Picture 5"/>
          <p:cNvPicPr>
            <a:picLocks noChangeAspect="1"/>
          </p:cNvPicPr>
          <p:nvPr/>
        </p:nvPicPr>
        <p:blipFill>
          <a:blip r:embed="rId2"/>
          <a:stretch>
            <a:fillRect/>
          </a:stretch>
        </p:blipFill>
        <p:spPr>
          <a:xfrm>
            <a:off x="1170607" y="198818"/>
            <a:ext cx="9526136" cy="5576462"/>
          </a:xfrm>
          <a:prstGeom prst="rect">
            <a:avLst/>
          </a:prstGeom>
        </p:spPr>
      </p:pic>
      <p:pic>
        <p:nvPicPr>
          <p:cNvPr id="7"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8"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E40A4D4F-8C42-4932-A9F3-FF7B862D5BF7}"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33813774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pic>
        <p:nvPicPr>
          <p:cNvPr id="5" name="Picture 4"/>
          <p:cNvPicPr>
            <a:picLocks noChangeAspect="1"/>
          </p:cNvPicPr>
          <p:nvPr/>
        </p:nvPicPr>
        <p:blipFill>
          <a:blip r:embed="rId2"/>
          <a:stretch>
            <a:fillRect/>
          </a:stretch>
        </p:blipFill>
        <p:spPr>
          <a:xfrm>
            <a:off x="1282269" y="159419"/>
            <a:ext cx="9021169" cy="5881163"/>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F65E61CB-9DC0-4617-BCAC-941F714DE6F3}"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7585454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pPr marL="114300" indent="0">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pic>
        <p:nvPicPr>
          <p:cNvPr id="6" name="Picture 5"/>
          <p:cNvPicPr>
            <a:picLocks noChangeAspect="1"/>
          </p:cNvPicPr>
          <p:nvPr/>
        </p:nvPicPr>
        <p:blipFill>
          <a:blip r:embed="rId2"/>
          <a:stretch>
            <a:fillRect/>
          </a:stretch>
        </p:blipFill>
        <p:spPr>
          <a:xfrm>
            <a:off x="1041317" y="59604"/>
            <a:ext cx="9171295" cy="6296746"/>
          </a:xfrm>
          <a:prstGeom prst="rect">
            <a:avLst/>
          </a:prstGeom>
        </p:spPr>
      </p:pic>
      <p:pic>
        <p:nvPicPr>
          <p:cNvPr id="7"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8"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1"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 name="Date Placeholder 4"/>
          <p:cNvSpPr>
            <a:spLocks noGrp="1"/>
          </p:cNvSpPr>
          <p:nvPr>
            <p:ph type="dt" idx="10"/>
          </p:nvPr>
        </p:nvSpPr>
        <p:spPr/>
        <p:txBody>
          <a:bodyPr/>
          <a:lstStyle/>
          <a:p>
            <a:fld id="{1C5BBDB7-B97E-47E4-B6ED-E348D8014585}" type="datetime1">
              <a:rPr lang="en-US" smtClean="0"/>
              <a:t>3/8/2023</a:t>
            </a:fld>
            <a:endParaRPr lang="en-IN"/>
          </a:p>
        </p:txBody>
      </p:sp>
      <p:sp>
        <p:nvSpPr>
          <p:cNvPr id="12" name="Footer Placeholder 11"/>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7750136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pic>
        <p:nvPicPr>
          <p:cNvPr id="5" name="Picture 4"/>
          <p:cNvPicPr>
            <a:picLocks noChangeAspect="1"/>
          </p:cNvPicPr>
          <p:nvPr/>
        </p:nvPicPr>
        <p:blipFill>
          <a:blip r:embed="rId2"/>
          <a:stretch>
            <a:fillRect/>
          </a:stretch>
        </p:blipFill>
        <p:spPr>
          <a:xfrm>
            <a:off x="912225" y="0"/>
            <a:ext cx="8952931" cy="6002244"/>
          </a:xfrm>
          <a:prstGeom prst="rect">
            <a:avLst/>
          </a:prstGeom>
        </p:spPr>
      </p:pic>
      <p:pic>
        <p:nvPicPr>
          <p:cNvPr id="6" name="Google Shape;632;g1d0d05df702_1_313"/>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7" name="Google Shape;635;g1d0d05df702_1_3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636;g1d0d05df702_1_3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637;g1d0d05df702_1_3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638;g1d0d05df702_1_3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 name="Date Placeholder 11"/>
          <p:cNvSpPr>
            <a:spLocks noGrp="1"/>
          </p:cNvSpPr>
          <p:nvPr>
            <p:ph type="dt" idx="10"/>
          </p:nvPr>
        </p:nvSpPr>
        <p:spPr/>
        <p:txBody>
          <a:bodyPr/>
          <a:lstStyle/>
          <a:p>
            <a:fld id="{D06C79EF-7936-42DB-9A2C-B16955CC3EAA}" type="datetime1">
              <a:rPr lang="en-US" smtClean="0"/>
              <a:t>3/8/2023</a:t>
            </a:fld>
            <a:endParaRPr lang="en-IN"/>
          </a:p>
        </p:txBody>
      </p:sp>
      <p:sp>
        <p:nvSpPr>
          <p:cNvPr id="13" name="Footer Placeholder 12"/>
          <p:cNvSpPr>
            <a:spLocks noGrp="1"/>
          </p:cNvSpPr>
          <p:nvPr>
            <p:ph type="ftr" idx="11"/>
          </p:nvPr>
        </p:nvSpPr>
        <p:spPr/>
        <p:txBody>
          <a:bodyPr/>
          <a:lstStyle/>
          <a:p>
            <a:r>
              <a:rPr lang="en-GB" smtClean="0"/>
              <a:t>Unit 1   MAIoT    SY BTech  S4  </a:t>
            </a:r>
            <a:endParaRPr lang="en-GB"/>
          </a:p>
        </p:txBody>
      </p:sp>
    </p:spTree>
    <p:extLst>
      <p:ext uri="{BB962C8B-B14F-4D97-AF65-F5344CB8AC3E}">
        <p14:creationId xmlns:p14="http://schemas.microsoft.com/office/powerpoint/2010/main" val="17315911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1f88006f8a1_0_100"/>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30AC5EE-7D4A-4E90-BCE2-C62806EB91BD}"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725" name="Google Shape;725;g1f88006f8a1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78</a:t>
            </a:fld>
            <a:endParaRPr sz="1200">
              <a:solidFill>
                <a:schemeClr val="dk1"/>
              </a:solidFill>
              <a:latin typeface="Times New Roman"/>
              <a:ea typeface="Times New Roman"/>
              <a:cs typeface="Times New Roman"/>
              <a:sym typeface="Times New Roman"/>
            </a:endParaRPr>
          </a:p>
        </p:txBody>
      </p:sp>
      <p:pic>
        <p:nvPicPr>
          <p:cNvPr id="726" name="Google Shape;726;g1f88006f8a1_0_10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727" name="Google Shape;727;g1f88006f8a1_0_100"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1f88006f8a1_0_100"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9" name="Google Shape;729;g1f88006f8a1_0_10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30" name="Google Shape;730;g1f88006f8a1_0_10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31" name="Google Shape;731;g1f88006f8a1_0_10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32" name="Google Shape;732;g1f88006f8a1_0_10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33" name="Google Shape;733;g1f88006f8a1_0_100"/>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734" name="Google Shape;734;g1f88006f8a1_0_100"/>
          <p:cNvSpPr txBox="1"/>
          <p:nvPr/>
        </p:nvSpPr>
        <p:spPr>
          <a:xfrm>
            <a:off x="1204925" y="-81681"/>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sp>
        <p:nvSpPr>
          <p:cNvPr id="735" name="Google Shape;735;g1f88006f8a1_0_100"/>
          <p:cNvSpPr/>
          <p:nvPr/>
        </p:nvSpPr>
        <p:spPr>
          <a:xfrm>
            <a:off x="2133600" y="5289162"/>
            <a:ext cx="2265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11111"/>
                </a:solidFill>
                <a:latin typeface="Arial"/>
                <a:ea typeface="Arial"/>
                <a:cs typeface="Arial"/>
                <a:sym typeface="Arial"/>
              </a:rPr>
              <a:t>BLE-Bluetooth low-energy</a:t>
            </a:r>
            <a:endParaRPr sz="1400" b="0" i="0" u="none" strike="noStrike" cap="none">
              <a:solidFill>
                <a:srgbClr val="000000"/>
              </a:solidFill>
              <a:latin typeface="Arial"/>
              <a:ea typeface="Arial"/>
              <a:cs typeface="Arial"/>
              <a:sym typeface="Arial"/>
            </a:endParaRPr>
          </a:p>
        </p:txBody>
      </p:sp>
      <p:sp>
        <p:nvSpPr>
          <p:cNvPr id="736" name="Google Shape;736;g1f88006f8a1_0_100"/>
          <p:cNvSpPr/>
          <p:nvPr/>
        </p:nvSpPr>
        <p:spPr>
          <a:xfrm>
            <a:off x="799986" y="5581161"/>
            <a:ext cx="117187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444444"/>
                </a:solidFill>
                <a:latin typeface="Arial"/>
                <a:ea typeface="Arial"/>
                <a:cs typeface="Arial"/>
                <a:sym typeface="Arial"/>
              </a:rPr>
              <a:t>Z-Wave is a wireless communications protocol used primarily for residential and commercial building automation. </a:t>
            </a:r>
            <a:endParaRPr sz="1400" b="0" i="0" u="none" strike="noStrike" cap="none">
              <a:solidFill>
                <a:srgbClr val="000000"/>
              </a:solidFill>
              <a:latin typeface="Arial"/>
              <a:ea typeface="Arial"/>
              <a:cs typeface="Arial"/>
              <a:sym typeface="Arial"/>
            </a:endParaRPr>
          </a:p>
        </p:txBody>
      </p:sp>
      <p:pic>
        <p:nvPicPr>
          <p:cNvPr id="737" name="Google Shape;737;g1f88006f8a1_0_100"/>
          <p:cNvPicPr preferRelativeResize="0"/>
          <p:nvPr/>
        </p:nvPicPr>
        <p:blipFill rotWithShape="1">
          <a:blip r:embed="rId4">
            <a:alphaModFix/>
          </a:blip>
          <a:srcRect/>
          <a:stretch/>
        </p:blipFill>
        <p:spPr>
          <a:xfrm>
            <a:off x="1255994" y="1004095"/>
            <a:ext cx="9886950" cy="4285067"/>
          </a:xfrm>
          <a:prstGeom prst="rect">
            <a:avLst/>
          </a:prstGeom>
          <a:noFill/>
          <a:ln>
            <a:noFill/>
          </a:ln>
        </p:spPr>
      </p:pic>
      <p:pic>
        <p:nvPicPr>
          <p:cNvPr id="738" name="Google Shape;738;g1f88006f8a1_0_100"/>
          <p:cNvPicPr preferRelativeResize="0"/>
          <p:nvPr/>
        </p:nvPicPr>
        <p:blipFill rotWithShape="1">
          <a:blip r:embed="rId5">
            <a:alphaModFix/>
          </a:blip>
          <a:srcRect/>
          <a:stretch/>
        </p:blipFill>
        <p:spPr>
          <a:xfrm>
            <a:off x="3760642" y="5921371"/>
            <a:ext cx="3562350" cy="285753"/>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1f88006f8a1_0_121"/>
          <p:cNvSpPr txBox="1">
            <a:spLocks noGrp="1"/>
          </p:cNvSpPr>
          <p:nvPr>
            <p:ph type="body" idx="1"/>
          </p:nvPr>
        </p:nvSpPr>
        <p:spPr>
          <a:xfrm>
            <a:off x="799986" y="1073431"/>
            <a:ext cx="4755687" cy="4995582"/>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r>
              <a:rPr lang="en-US" sz="4800">
                <a:solidFill>
                  <a:srgbClr val="C00000"/>
                </a:solidFill>
                <a:latin typeface="Times New Roman"/>
                <a:ea typeface="Times New Roman"/>
                <a:cs typeface="Times New Roman"/>
                <a:sym typeface="Times New Roman"/>
              </a:rPr>
              <a:t>1. Smart Thing:</a:t>
            </a:r>
            <a:endParaRPr sz="4800">
              <a:solidFill>
                <a:srgbClr val="C00000"/>
              </a:solidFill>
              <a:latin typeface="Times New Roman"/>
              <a:ea typeface="Times New Roman"/>
              <a:cs typeface="Times New Roman"/>
              <a:sym typeface="Times New Roman"/>
            </a:endParaRPr>
          </a:p>
          <a:p>
            <a:pPr marL="457200" lvl="0" indent="-457200" algn="l" rtl="0">
              <a:lnSpc>
                <a:spcPct val="150000"/>
              </a:lnSpc>
              <a:spcBef>
                <a:spcPts val="800"/>
              </a:spcBef>
              <a:spcAft>
                <a:spcPts val="0"/>
              </a:spcAft>
              <a:buSzPts val="1800"/>
              <a:buFont typeface="Noto Sans Symbols"/>
              <a:buChar char="⮚"/>
            </a:pPr>
            <a:r>
              <a:rPr lang="en-US" b="1">
                <a:solidFill>
                  <a:srgbClr val="002060"/>
                </a:solidFill>
                <a:latin typeface="Times New Roman"/>
                <a:ea typeface="Times New Roman"/>
                <a:cs typeface="Times New Roman"/>
                <a:sym typeface="Times New Roman"/>
              </a:rPr>
              <a:t>Sensors</a:t>
            </a:r>
            <a:endParaRPr b="1">
              <a:solidFill>
                <a:srgbClr val="002060"/>
              </a:solidFill>
              <a:latin typeface="Times New Roman"/>
              <a:ea typeface="Times New Roman"/>
              <a:cs typeface="Times New Roman"/>
              <a:sym typeface="Times New Roman"/>
            </a:endParaRPr>
          </a:p>
          <a:p>
            <a:pPr marL="342900" lvl="0" indent="-342900" algn="l" rtl="0">
              <a:lnSpc>
                <a:spcPct val="150000"/>
              </a:lnSpc>
              <a:spcBef>
                <a:spcPts val="700"/>
              </a:spcBef>
              <a:spcAft>
                <a:spcPts val="0"/>
              </a:spcAft>
              <a:buSzPts val="1800"/>
              <a:buFont typeface="Noto Sans Symbols"/>
              <a:buChar char="⮚"/>
            </a:pPr>
            <a:r>
              <a:rPr lang="en-US" b="1">
                <a:solidFill>
                  <a:srgbClr val="002060"/>
                </a:solidFill>
                <a:latin typeface="Times New Roman"/>
                <a:ea typeface="Times New Roman"/>
                <a:cs typeface="Times New Roman"/>
                <a:sym typeface="Times New Roman"/>
              </a:rPr>
              <a:t>Objects </a:t>
            </a:r>
            <a:r>
              <a:rPr lang="en-US">
                <a:solidFill>
                  <a:srgbClr val="002060"/>
                </a:solidFill>
                <a:latin typeface="Times New Roman"/>
                <a:ea typeface="Times New Roman"/>
                <a:cs typeface="Times New Roman"/>
                <a:sym typeface="Times New Roman"/>
              </a:rPr>
              <a:t>(</a:t>
            </a:r>
            <a:r>
              <a:rPr lang="en-US" sz="1800">
                <a:solidFill>
                  <a:srgbClr val="002060"/>
                </a:solidFill>
                <a:latin typeface="Times New Roman"/>
                <a:ea typeface="Times New Roman"/>
                <a:cs typeface="Times New Roman"/>
                <a:sym typeface="Times New Roman"/>
              </a:rPr>
              <a:t>like</a:t>
            </a:r>
            <a:r>
              <a:rPr lang="en-US">
                <a:solidFill>
                  <a:srgbClr val="002060"/>
                </a:solidFill>
                <a:latin typeface="Times New Roman"/>
                <a:ea typeface="Times New Roman"/>
                <a:cs typeface="Times New Roman"/>
                <a:sym typeface="Times New Roman"/>
              </a:rPr>
              <a:t> </a:t>
            </a:r>
            <a:r>
              <a:rPr lang="en-US" sz="2400">
                <a:solidFill>
                  <a:srgbClr val="002060"/>
                </a:solidFill>
                <a:latin typeface="Times New Roman"/>
                <a:ea typeface="Times New Roman"/>
                <a:cs typeface="Times New Roman"/>
                <a:sym typeface="Times New Roman"/>
              </a:rPr>
              <a:t>Microcontrollers)</a:t>
            </a:r>
            <a:endParaRPr>
              <a:solidFill>
                <a:srgbClr val="002060"/>
              </a:solidFill>
              <a:latin typeface="Times New Roman"/>
              <a:ea typeface="Times New Roman"/>
              <a:cs typeface="Times New Roman"/>
              <a:sym typeface="Times New Roman"/>
            </a:endParaRPr>
          </a:p>
          <a:p>
            <a:pPr marL="342900" lvl="0" indent="-342900" algn="l" rtl="0">
              <a:lnSpc>
                <a:spcPct val="150000"/>
              </a:lnSpc>
              <a:spcBef>
                <a:spcPts val="700"/>
              </a:spcBef>
              <a:spcAft>
                <a:spcPts val="0"/>
              </a:spcAft>
              <a:buSzPts val="1800"/>
              <a:buFont typeface="Noto Sans Symbols"/>
              <a:buChar char="⮚"/>
            </a:pPr>
            <a:r>
              <a:rPr lang="en-US" b="1">
                <a:solidFill>
                  <a:srgbClr val="002060"/>
                </a:solidFill>
                <a:latin typeface="Times New Roman"/>
                <a:ea typeface="Times New Roman"/>
                <a:cs typeface="Times New Roman"/>
                <a:sym typeface="Times New Roman"/>
              </a:rPr>
              <a:t>RFID</a:t>
            </a:r>
            <a:r>
              <a:rPr lang="en-US">
                <a:solidFill>
                  <a:srgbClr val="002060"/>
                </a:solidFill>
                <a:latin typeface="Times New Roman"/>
                <a:ea typeface="Times New Roman"/>
                <a:cs typeface="Times New Roman"/>
                <a:sym typeface="Times New Roman"/>
              </a:rPr>
              <a:t> (Radio Frequency Identification) Tags</a:t>
            </a:r>
            <a:endParaRPr>
              <a:solidFill>
                <a:srgbClr val="002060"/>
              </a:solidFill>
              <a:latin typeface="Times New Roman"/>
              <a:ea typeface="Times New Roman"/>
              <a:cs typeface="Times New Roman"/>
              <a:sym typeface="Times New Roman"/>
            </a:endParaRPr>
          </a:p>
          <a:p>
            <a:pPr marL="342900" lvl="0" indent="-342900" algn="l" rtl="0">
              <a:lnSpc>
                <a:spcPct val="150000"/>
              </a:lnSpc>
              <a:spcBef>
                <a:spcPts val="700"/>
              </a:spcBef>
              <a:spcAft>
                <a:spcPts val="0"/>
              </a:spcAft>
              <a:buSzPts val="1800"/>
              <a:buFont typeface="Noto Sans Symbols"/>
              <a:buChar char="⮚"/>
            </a:pPr>
            <a:r>
              <a:rPr lang="en-US" b="1">
                <a:solidFill>
                  <a:srgbClr val="002060"/>
                </a:solidFill>
                <a:latin typeface="Times New Roman"/>
                <a:ea typeface="Times New Roman"/>
                <a:cs typeface="Times New Roman"/>
                <a:sym typeface="Times New Roman"/>
              </a:rPr>
              <a:t>Actuators</a:t>
            </a:r>
            <a:endParaRPr b="1">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746" name="Google Shape;746;g1f88006f8a1_0_121"/>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A8080D8-C955-4BCA-8BEF-189015174C6A}"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747" name="Google Shape;747;g1f88006f8a1_0_1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79</a:t>
            </a:fld>
            <a:endParaRPr sz="1200">
              <a:solidFill>
                <a:schemeClr val="dk1"/>
              </a:solidFill>
              <a:latin typeface="Times New Roman"/>
              <a:ea typeface="Times New Roman"/>
              <a:cs typeface="Times New Roman"/>
              <a:sym typeface="Times New Roman"/>
            </a:endParaRPr>
          </a:p>
        </p:txBody>
      </p:sp>
      <p:pic>
        <p:nvPicPr>
          <p:cNvPr id="748" name="Google Shape;748;g1f88006f8a1_0_12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749" name="Google Shape;749;g1f88006f8a1_0_121"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1f88006f8a1_0_121"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51" name="Google Shape;751;g1f88006f8a1_0_121"/>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52" name="Google Shape;752;g1f88006f8a1_0_12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53" name="Google Shape;753;g1f88006f8a1_0_12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54" name="Google Shape;754;g1f88006f8a1_0_12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55" name="Google Shape;755;g1f88006f8a1_0_121"/>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756" name="Google Shape;756;g1f88006f8a1_0_121"/>
          <p:cNvSpPr txBox="1"/>
          <p:nvPr/>
        </p:nvSpPr>
        <p:spPr>
          <a:xfrm>
            <a:off x="1069501" y="-153099"/>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pic>
        <p:nvPicPr>
          <p:cNvPr id="757" name="Google Shape;757;g1f88006f8a1_0_121"/>
          <p:cNvPicPr preferRelativeResize="0"/>
          <p:nvPr/>
        </p:nvPicPr>
        <p:blipFill rotWithShape="1">
          <a:blip r:embed="rId4">
            <a:alphaModFix/>
          </a:blip>
          <a:srcRect/>
          <a:stretch/>
        </p:blipFill>
        <p:spPr>
          <a:xfrm>
            <a:off x="5403273" y="1018901"/>
            <a:ext cx="6778411" cy="50437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txBox="1">
            <a:spLocks noGrp="1"/>
          </p:cNvSpPr>
          <p:nvPr>
            <p:ph type="title"/>
          </p:nvPr>
        </p:nvSpPr>
        <p:spPr>
          <a:xfrm>
            <a:off x="944560" y="27788"/>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latin typeface="Times New Roman"/>
                <a:ea typeface="Times New Roman"/>
                <a:cs typeface="Times New Roman"/>
                <a:sym typeface="Times New Roman"/>
              </a:rPr>
              <a:t>Learning Resources: </a:t>
            </a:r>
            <a:r>
              <a:rPr lang="en-US">
                <a:latin typeface="Times New Roman"/>
                <a:ea typeface="Times New Roman"/>
                <a:cs typeface="Times New Roman"/>
                <a:sym typeface="Times New Roman"/>
              </a:rPr>
              <a:t>	</a:t>
            </a:r>
            <a:endParaRPr/>
          </a:p>
        </p:txBody>
      </p:sp>
      <p:sp>
        <p:nvSpPr>
          <p:cNvPr id="204" name="Google Shape;204;p6"/>
          <p:cNvSpPr txBox="1">
            <a:spLocks noGrp="1"/>
          </p:cNvSpPr>
          <p:nvPr>
            <p:ph type="body" idx="1"/>
          </p:nvPr>
        </p:nvSpPr>
        <p:spPr>
          <a:xfrm>
            <a:off x="845557" y="1042200"/>
            <a:ext cx="11221752" cy="5210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200" b="1">
                <a:latin typeface="Times New Roman"/>
                <a:ea typeface="Times New Roman"/>
                <a:cs typeface="Times New Roman"/>
                <a:sym typeface="Times New Roman"/>
              </a:rPr>
              <a:t>Text Books: </a:t>
            </a: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1. The Internet of Things by Hakima Chaouchi Publishers: ISTE and Willey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2. James Antonakos, “The Pentium Microprocessor”, 2004, Pearson Education ISBN – 81-7808-545-3. </a:t>
            </a:r>
            <a:endParaRPr/>
          </a:p>
          <a:p>
            <a:pPr marL="0" lvl="0" indent="0" algn="l" rtl="0">
              <a:lnSpc>
                <a:spcPct val="100000"/>
              </a:lnSpc>
              <a:spcBef>
                <a:spcPts val="0"/>
              </a:spcBef>
              <a:spcAft>
                <a:spcPts val="0"/>
              </a:spcAft>
              <a:buSzPts val="1800"/>
              <a:buNone/>
            </a:pP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200" b="1">
                <a:latin typeface="Times New Roman"/>
                <a:ea typeface="Times New Roman"/>
                <a:cs typeface="Times New Roman"/>
                <a:sym typeface="Times New Roman"/>
              </a:rPr>
              <a:t>Reference Books: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1. Beginning Arduino by Micheal McRoberts Publishers: Technology in Action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2. IoT Fundamental by Devid Hanes Publishers: CISCO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3. Raspberry Pi Cookbook for Python Programmers by Tim Cox Publishers: PACKT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4. The Official Raspberry Pi Project Book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5. Beginning Sensor Networks with Arduino and Raspberry Pi by Charles Bell Publishers: Technology in Action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6. Intel architecture software developer's manual volume 3.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7. Intel architecture software developer's manual volume 1.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8. Intel 64 and IA-32 Architecture’s software developer's manual </a:t>
            </a:r>
            <a:endParaRPr/>
          </a:p>
          <a:p>
            <a:pPr marL="114300" lvl="0" indent="0" algn="l" rtl="0">
              <a:lnSpc>
                <a:spcPct val="100000"/>
              </a:lnSpc>
              <a:spcBef>
                <a:spcPts val="1000"/>
              </a:spcBef>
              <a:spcAft>
                <a:spcPts val="0"/>
              </a:spcAft>
              <a:buSzPts val="1800"/>
              <a:buNone/>
            </a:pPr>
            <a:r>
              <a:rPr lang="en-US" sz="2200">
                <a:latin typeface="Times New Roman"/>
                <a:ea typeface="Times New Roman"/>
                <a:cs typeface="Times New Roman"/>
                <a:sym typeface="Times New Roman"/>
              </a:rPr>
              <a:t>	</a:t>
            </a:r>
            <a:endParaRPr/>
          </a:p>
        </p:txBody>
      </p:sp>
      <p:sp>
        <p:nvSpPr>
          <p:cNvPr id="205" name="Google Shape;205;p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BD154B7-56C6-4A35-A1FD-0F55B2DC9DEC}"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206" name="Google Shape;20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sp>
        <p:nvSpPr>
          <p:cNvPr id="207" name="Google Shape;207;p6"/>
          <p:cNvSpPr/>
          <p:nvPr/>
        </p:nvSpPr>
        <p:spPr>
          <a:xfrm>
            <a:off x="62491" y="35746"/>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08" name="Google Shape;208;p6"/>
          <p:cNvCxnSpPr/>
          <p:nvPr/>
        </p:nvCxnSpPr>
        <p:spPr>
          <a:xfrm rot="10800000" flipH="1">
            <a:off x="0" y="95718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09" name="Google Shape;209;p6"/>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10" name="Google Shape;210;p6"/>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11" name="Google Shape;211;p6"/>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12" name="Google Shape;21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a:t>
            </a:fld>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f88006f8a1_0_141"/>
          <p:cNvSpPr txBox="1">
            <a:spLocks noGrp="1"/>
          </p:cNvSpPr>
          <p:nvPr>
            <p:ph type="body" idx="1"/>
          </p:nvPr>
        </p:nvSpPr>
        <p:spPr>
          <a:xfrm>
            <a:off x="867879" y="750376"/>
            <a:ext cx="111276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Smart Thing: </a:t>
            </a:r>
            <a:r>
              <a:rPr lang="en-US" sz="2400">
                <a:solidFill>
                  <a:srgbClr val="0000FF"/>
                </a:solidFill>
                <a:latin typeface="Times New Roman"/>
                <a:ea typeface="Times New Roman"/>
                <a:cs typeface="Times New Roman"/>
                <a:sym typeface="Times New Roman"/>
              </a:rPr>
              <a:t>Sensors</a:t>
            </a:r>
            <a:endParaRPr sz="2400">
              <a:solidFill>
                <a:srgbClr val="0000FF"/>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r>
              <a:rPr lang="en-US" sz="2400">
                <a:solidFill>
                  <a:srgbClr val="002060"/>
                </a:solidFill>
                <a:latin typeface="Times New Roman"/>
                <a:ea typeface="Times New Roman"/>
                <a:cs typeface="Times New Roman"/>
                <a:sym typeface="Times New Roman"/>
              </a:rPr>
              <a:t>A sensor typically measures or identifies a particular physical quantity. Sensors convert the </a:t>
            </a:r>
            <a:r>
              <a:rPr lang="en-US" sz="2400" b="1">
                <a:solidFill>
                  <a:srgbClr val="C00000"/>
                </a:solidFill>
                <a:latin typeface="Times New Roman"/>
                <a:ea typeface="Times New Roman"/>
                <a:cs typeface="Times New Roman"/>
                <a:sym typeface="Times New Roman"/>
              </a:rPr>
              <a:t>physical properties </a:t>
            </a:r>
            <a:r>
              <a:rPr lang="en-US" sz="2400">
                <a:solidFill>
                  <a:srgbClr val="002060"/>
                </a:solidFill>
                <a:latin typeface="Times New Roman"/>
                <a:ea typeface="Times New Roman"/>
                <a:cs typeface="Times New Roman"/>
                <a:sym typeface="Times New Roman"/>
              </a:rPr>
              <a:t>to </a:t>
            </a:r>
            <a:r>
              <a:rPr lang="en-US" sz="2400" b="1">
                <a:solidFill>
                  <a:srgbClr val="C00000"/>
                </a:solidFill>
                <a:latin typeface="Times New Roman"/>
                <a:ea typeface="Times New Roman"/>
                <a:cs typeface="Times New Roman"/>
                <a:sym typeface="Times New Roman"/>
              </a:rPr>
              <a:t>electrical signals </a:t>
            </a:r>
            <a:r>
              <a:rPr lang="en-US" sz="2400">
                <a:solidFill>
                  <a:srgbClr val="002060"/>
                </a:solidFill>
                <a:latin typeface="Times New Roman"/>
                <a:ea typeface="Times New Roman"/>
                <a:cs typeface="Times New Roman"/>
                <a:sym typeface="Times New Roman"/>
              </a:rPr>
              <a:t>understandable by machines.</a:t>
            </a: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r>
              <a:rPr lang="en-US" sz="2400">
                <a:solidFill>
                  <a:srgbClr val="002060"/>
                </a:solidFill>
                <a:latin typeface="Times New Roman"/>
                <a:ea typeface="Times New Roman"/>
                <a:cs typeface="Times New Roman"/>
                <a:sym typeface="Times New Roman"/>
              </a:rPr>
              <a:t>Input: Physical parameter or stimuli</a:t>
            </a: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r>
              <a:rPr lang="en-US" sz="2400">
                <a:solidFill>
                  <a:srgbClr val="002060"/>
                </a:solidFill>
                <a:latin typeface="Times New Roman"/>
                <a:ea typeface="Times New Roman"/>
                <a:cs typeface="Times New Roman"/>
                <a:sym typeface="Times New Roman"/>
              </a:rPr>
              <a:t>Example: Temperature, light, gas, pressure and sound</a:t>
            </a: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r>
              <a:rPr lang="en-US" sz="2400">
                <a:solidFill>
                  <a:srgbClr val="002060"/>
                </a:solidFill>
                <a:latin typeface="Times New Roman"/>
                <a:ea typeface="Times New Roman"/>
                <a:cs typeface="Times New Roman"/>
                <a:sym typeface="Times New Roman"/>
              </a:rPr>
              <a:t>Output: Response to stimuli   </a:t>
            </a: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1600">
                <a:solidFill>
                  <a:srgbClr val="4F81BC"/>
                </a:solidFill>
                <a:latin typeface="Comic Sans MS"/>
                <a:ea typeface="Comic Sans MS"/>
                <a:cs typeface="Comic Sans MS"/>
                <a:sym typeface="Comic Sans MS"/>
              </a:rPr>
              <a:t>                                                                                                                 Ultrasonic sensor-  HC-SR04</a:t>
            </a:r>
            <a:endParaRPr sz="1600">
              <a:solidFill>
                <a:srgbClr val="4F81BC"/>
              </a:solidFill>
              <a:latin typeface="Comic Sans MS"/>
              <a:ea typeface="Comic Sans MS"/>
              <a:cs typeface="Comic Sans MS"/>
              <a:sym typeface="Comic Sans MS"/>
            </a:endParaRPr>
          </a:p>
          <a:p>
            <a:pPr marL="12700" marR="12700" lvl="0" indent="0" algn="just" rtl="0">
              <a:lnSpc>
                <a:spcPct val="115000"/>
              </a:lnSpc>
              <a:spcBef>
                <a:spcPts val="100"/>
              </a:spcBef>
              <a:spcAft>
                <a:spcPts val="0"/>
              </a:spcAft>
              <a:buSzPts val="1800"/>
              <a:buNone/>
            </a:pPr>
            <a:r>
              <a:rPr lang="en-US" sz="1400">
                <a:solidFill>
                  <a:srgbClr val="4F81BC"/>
                </a:solidFill>
                <a:latin typeface="Comic Sans MS"/>
                <a:ea typeface="Comic Sans MS"/>
                <a:cs typeface="Comic Sans MS"/>
                <a:sym typeface="Comic Sans MS"/>
              </a:rPr>
              <a:t>                                                                Temperature  and Humidity  sensor – DH22</a:t>
            </a:r>
            <a:endParaRPr sz="14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765" name="Google Shape;765;g1f88006f8a1_0_141"/>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CE90781-4CBE-4CD3-B861-DD723612A7B6}"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766" name="Google Shape;766;g1f88006f8a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80</a:t>
            </a:fld>
            <a:endParaRPr sz="1200">
              <a:solidFill>
                <a:schemeClr val="dk1"/>
              </a:solidFill>
              <a:latin typeface="Times New Roman"/>
              <a:ea typeface="Times New Roman"/>
              <a:cs typeface="Times New Roman"/>
              <a:sym typeface="Times New Roman"/>
            </a:endParaRPr>
          </a:p>
        </p:txBody>
      </p:sp>
      <p:pic>
        <p:nvPicPr>
          <p:cNvPr id="767" name="Google Shape;767;g1f88006f8a1_0_14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768" name="Google Shape;768;g1f88006f8a1_0_141"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f88006f8a1_0_141"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0" name="Google Shape;770;g1f88006f8a1_0_141"/>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71" name="Google Shape;771;g1f88006f8a1_0_14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72" name="Google Shape;772;g1f88006f8a1_0_14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73" name="Google Shape;773;g1f88006f8a1_0_14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74" name="Google Shape;774;g1f88006f8a1_0_141"/>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775" name="Google Shape;775;g1f88006f8a1_0_141"/>
          <p:cNvSpPr txBox="1"/>
          <p:nvPr/>
        </p:nvSpPr>
        <p:spPr>
          <a:xfrm>
            <a:off x="1101611" y="-146612"/>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pic>
        <p:nvPicPr>
          <p:cNvPr id="776" name="Google Shape;776;g1f88006f8a1_0_141"/>
          <p:cNvPicPr preferRelativeResize="0"/>
          <p:nvPr/>
        </p:nvPicPr>
        <p:blipFill rotWithShape="1">
          <a:blip r:embed="rId4">
            <a:alphaModFix/>
          </a:blip>
          <a:srcRect/>
          <a:stretch/>
        </p:blipFill>
        <p:spPr>
          <a:xfrm>
            <a:off x="7862675" y="3221525"/>
            <a:ext cx="3745700" cy="2074850"/>
          </a:xfrm>
          <a:prstGeom prst="rect">
            <a:avLst/>
          </a:prstGeom>
          <a:noFill/>
          <a:ln>
            <a:noFill/>
          </a:ln>
        </p:spPr>
      </p:pic>
      <p:pic>
        <p:nvPicPr>
          <p:cNvPr id="777" name="Google Shape;777;g1f88006f8a1_0_141"/>
          <p:cNvPicPr preferRelativeResize="0"/>
          <p:nvPr/>
        </p:nvPicPr>
        <p:blipFill rotWithShape="1">
          <a:blip r:embed="rId5">
            <a:alphaModFix/>
          </a:blip>
          <a:srcRect/>
          <a:stretch/>
        </p:blipFill>
        <p:spPr>
          <a:xfrm>
            <a:off x="4819650" y="3942250"/>
            <a:ext cx="2552700" cy="1485175"/>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1f88006f8a1_0_168"/>
          <p:cNvSpPr txBox="1">
            <a:spLocks noGrp="1"/>
          </p:cNvSpPr>
          <p:nvPr>
            <p:ph type="body" idx="1"/>
          </p:nvPr>
        </p:nvSpPr>
        <p:spPr>
          <a:xfrm>
            <a:off x="895800" y="707380"/>
            <a:ext cx="6726300" cy="5499743"/>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r>
              <a:rPr lang="en-US" sz="2500">
                <a:solidFill>
                  <a:srgbClr val="002060"/>
                </a:solidFill>
                <a:latin typeface="Times New Roman"/>
                <a:ea typeface="Times New Roman"/>
                <a:cs typeface="Times New Roman"/>
                <a:sym typeface="Times New Roman"/>
              </a:rPr>
              <a:t>Smart Thing:  </a:t>
            </a:r>
            <a:r>
              <a:rPr lang="en-US" sz="2500" b="1">
                <a:solidFill>
                  <a:srgbClr val="C00000"/>
                </a:solidFill>
                <a:latin typeface="Times New Roman"/>
                <a:ea typeface="Times New Roman"/>
                <a:cs typeface="Times New Roman"/>
                <a:sym typeface="Times New Roman"/>
              </a:rPr>
              <a:t>Smart Objects</a:t>
            </a:r>
            <a:endParaRPr sz="2500" b="1">
              <a:solidFill>
                <a:srgbClr val="C00000"/>
              </a:solidFill>
              <a:latin typeface="Times New Roman"/>
              <a:ea typeface="Times New Roman"/>
              <a:cs typeface="Times New Roman"/>
              <a:sym typeface="Times New Roman"/>
            </a:endParaRPr>
          </a:p>
          <a:p>
            <a:pPr marL="457200" lvl="0" indent="-381000" algn="l" rtl="0">
              <a:lnSpc>
                <a:spcPct val="150000"/>
              </a:lnSpc>
              <a:spcBef>
                <a:spcPts val="700"/>
              </a:spcBef>
              <a:spcAft>
                <a:spcPts val="0"/>
              </a:spcAft>
              <a:buClr>
                <a:srgbClr val="273239"/>
              </a:buClr>
              <a:buSzPts val="2400"/>
              <a:buFont typeface="Arial"/>
              <a:buChar char="●"/>
            </a:pPr>
            <a:r>
              <a:rPr lang="en-US" sz="2500">
                <a:solidFill>
                  <a:srgbClr val="273239"/>
                </a:solidFill>
                <a:highlight>
                  <a:srgbClr val="FFFFFF"/>
                </a:highlight>
                <a:latin typeface="Times New Roman"/>
                <a:ea typeface="Times New Roman"/>
                <a:cs typeface="Times New Roman"/>
                <a:sym typeface="Times New Roman"/>
              </a:rPr>
              <a:t>Smart objects are those physical and digital objects which can be identified, have sensing/actuating capabilities, </a:t>
            </a:r>
            <a:r>
              <a:rPr lang="en-US" sz="2500" b="1">
                <a:solidFill>
                  <a:srgbClr val="C00000"/>
                </a:solidFill>
                <a:highlight>
                  <a:srgbClr val="FFFFFF"/>
                </a:highlight>
                <a:latin typeface="Times New Roman"/>
                <a:ea typeface="Times New Roman"/>
                <a:cs typeface="Times New Roman"/>
                <a:sym typeface="Times New Roman"/>
              </a:rPr>
              <a:t>processing</a:t>
            </a:r>
            <a:r>
              <a:rPr lang="en-US" sz="2500">
                <a:solidFill>
                  <a:srgbClr val="273239"/>
                </a:solidFill>
                <a:highlight>
                  <a:srgbClr val="FFFFFF"/>
                </a:highlight>
                <a:latin typeface="Times New Roman"/>
                <a:ea typeface="Times New Roman"/>
                <a:cs typeface="Times New Roman"/>
                <a:sym typeface="Times New Roman"/>
              </a:rPr>
              <a:t> and calculating powers, also storing, and networking capabilities.</a:t>
            </a:r>
            <a:endParaRPr sz="2500">
              <a:solidFill>
                <a:srgbClr val="273239"/>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273239"/>
              </a:buClr>
              <a:buSzPts val="2400"/>
              <a:buFont typeface="Arial"/>
              <a:buChar char="●"/>
            </a:pPr>
            <a:r>
              <a:rPr lang="en-US" sz="2500">
                <a:solidFill>
                  <a:srgbClr val="273239"/>
                </a:solidFill>
                <a:highlight>
                  <a:srgbClr val="FFFFFF"/>
                </a:highlight>
                <a:latin typeface="Times New Roman"/>
                <a:ea typeface="Times New Roman"/>
                <a:cs typeface="Times New Roman"/>
                <a:sym typeface="Times New Roman"/>
              </a:rPr>
              <a:t>Smart objects and IoT are like two wheels of a vehicle which move together to speed up the vehicle of our modern infrastructure.</a:t>
            </a:r>
            <a:endParaRPr sz="2500">
              <a:solidFill>
                <a:srgbClr val="273239"/>
              </a:solidFill>
              <a:highlight>
                <a:srgbClr val="FFFFFF"/>
              </a:highlight>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785" name="Google Shape;785;g1f88006f8a1_0_168"/>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293393F-E695-4309-AC27-0A89B0ADA8BC}"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786" name="Google Shape;786;g1f88006f8a1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81</a:t>
            </a:fld>
            <a:endParaRPr sz="1200">
              <a:solidFill>
                <a:schemeClr val="dk1"/>
              </a:solidFill>
              <a:latin typeface="Times New Roman"/>
              <a:ea typeface="Times New Roman"/>
              <a:cs typeface="Times New Roman"/>
              <a:sym typeface="Times New Roman"/>
            </a:endParaRPr>
          </a:p>
        </p:txBody>
      </p:sp>
      <p:pic>
        <p:nvPicPr>
          <p:cNvPr id="787" name="Google Shape;787;g1f88006f8a1_0_168"/>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788" name="Google Shape;788;g1f88006f8a1_0_168"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1f88006f8a1_0_168"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0" name="Google Shape;790;g1f88006f8a1_0_168"/>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791" name="Google Shape;791;g1f88006f8a1_0_168"/>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92" name="Google Shape;792;g1f88006f8a1_0_168"/>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793" name="Google Shape;793;g1f88006f8a1_0_16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94" name="Google Shape;794;g1f88006f8a1_0_168"/>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795" name="Google Shape;795;g1f88006f8a1_0_168"/>
          <p:cNvSpPr txBox="1"/>
          <p:nvPr/>
        </p:nvSpPr>
        <p:spPr>
          <a:xfrm>
            <a:off x="1244484" y="-169630"/>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pic>
        <p:nvPicPr>
          <p:cNvPr id="796" name="Google Shape;796;g1f88006f8a1_0_168"/>
          <p:cNvPicPr preferRelativeResize="0"/>
          <p:nvPr/>
        </p:nvPicPr>
        <p:blipFill rotWithShape="1">
          <a:blip r:embed="rId4">
            <a:alphaModFix/>
          </a:blip>
          <a:srcRect/>
          <a:stretch/>
        </p:blipFill>
        <p:spPr>
          <a:xfrm>
            <a:off x="7622100" y="1003649"/>
            <a:ext cx="4551631" cy="5065363"/>
          </a:xfrm>
          <a:prstGeom prst="rect">
            <a:avLst/>
          </a:prstGeom>
          <a:noFill/>
          <a:ln>
            <a:noFill/>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1edb4099367_0_2"/>
          <p:cNvSpPr txBox="1">
            <a:spLocks noGrp="1"/>
          </p:cNvSpPr>
          <p:nvPr>
            <p:ph type="body" idx="1"/>
          </p:nvPr>
        </p:nvSpPr>
        <p:spPr>
          <a:xfrm>
            <a:off x="799987" y="616768"/>
            <a:ext cx="7810614" cy="5601469"/>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r>
              <a:rPr lang="en-US" sz="2700" b="1">
                <a:solidFill>
                  <a:srgbClr val="C00000"/>
                </a:solidFill>
                <a:latin typeface="Times New Roman"/>
                <a:ea typeface="Times New Roman"/>
                <a:cs typeface="Times New Roman"/>
                <a:sym typeface="Times New Roman"/>
              </a:rPr>
              <a:t>Smart Thing:  </a:t>
            </a:r>
            <a:r>
              <a:rPr lang="en-US" sz="2700" b="1">
                <a:solidFill>
                  <a:srgbClr val="3C78D8"/>
                </a:solidFill>
                <a:latin typeface="Times New Roman"/>
                <a:ea typeface="Times New Roman"/>
                <a:cs typeface="Times New Roman"/>
                <a:sym typeface="Times New Roman"/>
              </a:rPr>
              <a:t>Non Smart</a:t>
            </a:r>
            <a:r>
              <a:rPr lang="en-US" sz="2700" b="1">
                <a:solidFill>
                  <a:srgbClr val="4A86E8"/>
                </a:solidFill>
                <a:latin typeface="Times New Roman"/>
                <a:ea typeface="Times New Roman"/>
                <a:cs typeface="Times New Roman"/>
                <a:sym typeface="Times New Roman"/>
              </a:rPr>
              <a:t> O</a:t>
            </a:r>
            <a:r>
              <a:rPr lang="en-US" sz="2700" b="1">
                <a:solidFill>
                  <a:srgbClr val="0000FF"/>
                </a:solidFill>
                <a:latin typeface="Times New Roman"/>
                <a:ea typeface="Times New Roman"/>
                <a:cs typeface="Times New Roman"/>
                <a:sym typeface="Times New Roman"/>
              </a:rPr>
              <a:t>bjects</a:t>
            </a:r>
            <a:endParaRPr sz="2700" b="1">
              <a:solidFill>
                <a:srgbClr val="0000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700" b="1">
                <a:solidFill>
                  <a:srgbClr val="273239"/>
                </a:solidFill>
                <a:highlight>
                  <a:srgbClr val="FFFFFF"/>
                </a:highlight>
                <a:latin typeface="Times New Roman"/>
                <a:ea typeface="Times New Roman"/>
                <a:cs typeface="Times New Roman"/>
                <a:sym typeface="Times New Roman"/>
              </a:rPr>
              <a:t>Actuators :</a:t>
            </a:r>
            <a:br>
              <a:rPr lang="en-US" sz="2700" b="1">
                <a:solidFill>
                  <a:srgbClr val="273239"/>
                </a:solidFill>
                <a:highlight>
                  <a:srgbClr val="FFFFFF"/>
                </a:highlight>
                <a:latin typeface="Times New Roman"/>
                <a:ea typeface="Times New Roman"/>
                <a:cs typeface="Times New Roman"/>
                <a:sym typeface="Times New Roman"/>
              </a:rPr>
            </a:br>
            <a:r>
              <a:rPr lang="en-US" sz="2700">
                <a:solidFill>
                  <a:srgbClr val="273239"/>
                </a:solidFill>
                <a:highlight>
                  <a:srgbClr val="FFFFFF"/>
                </a:highlight>
                <a:latin typeface="Times New Roman"/>
                <a:ea typeface="Times New Roman"/>
                <a:cs typeface="Times New Roman"/>
                <a:sym typeface="Times New Roman"/>
              </a:rPr>
              <a:t>Actuators are those electronic devices which performs a specific task by collecting the information by sensors or like sensors over the internet. We can divide actuator into two parts.</a:t>
            </a:r>
            <a:endParaRPr sz="2700">
              <a:solidFill>
                <a:srgbClr val="273239"/>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700" b="1">
                <a:solidFill>
                  <a:srgbClr val="273239"/>
                </a:solidFill>
                <a:highlight>
                  <a:srgbClr val="FFFFFF"/>
                </a:highlight>
                <a:latin typeface="Times New Roman"/>
                <a:ea typeface="Times New Roman"/>
                <a:cs typeface="Times New Roman"/>
                <a:sym typeface="Times New Roman"/>
              </a:rPr>
              <a:t>Mechanic Actuators –</a:t>
            </a:r>
            <a:br>
              <a:rPr lang="en-US" sz="2700" b="1">
                <a:solidFill>
                  <a:srgbClr val="273239"/>
                </a:solidFill>
                <a:highlight>
                  <a:srgbClr val="FFFFFF"/>
                </a:highlight>
                <a:latin typeface="Times New Roman"/>
                <a:ea typeface="Times New Roman"/>
                <a:cs typeface="Times New Roman"/>
                <a:sym typeface="Times New Roman"/>
              </a:rPr>
            </a:br>
            <a:r>
              <a:rPr lang="en-US" sz="2700">
                <a:solidFill>
                  <a:srgbClr val="273239"/>
                </a:solidFill>
                <a:highlight>
                  <a:srgbClr val="FFFFFF"/>
                </a:highlight>
                <a:latin typeface="Times New Roman"/>
                <a:ea typeface="Times New Roman"/>
                <a:cs typeface="Times New Roman"/>
                <a:sym typeface="Times New Roman"/>
              </a:rPr>
              <a:t>These are those actuators which perform a task over themselves or any other object.</a:t>
            </a:r>
            <a:endParaRPr sz="2700">
              <a:solidFill>
                <a:srgbClr val="273239"/>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700" b="1">
                <a:solidFill>
                  <a:srgbClr val="273239"/>
                </a:solidFill>
                <a:highlight>
                  <a:srgbClr val="FFFFFF"/>
                </a:highlight>
                <a:latin typeface="Times New Roman"/>
                <a:ea typeface="Times New Roman"/>
                <a:cs typeface="Times New Roman"/>
                <a:sym typeface="Times New Roman"/>
              </a:rPr>
              <a:t>Actions Actuators–</a:t>
            </a:r>
            <a:br>
              <a:rPr lang="en-US" sz="2700" b="1">
                <a:solidFill>
                  <a:srgbClr val="273239"/>
                </a:solidFill>
                <a:highlight>
                  <a:srgbClr val="FFFFFF"/>
                </a:highlight>
                <a:latin typeface="Times New Roman"/>
                <a:ea typeface="Times New Roman"/>
                <a:cs typeface="Times New Roman"/>
                <a:sym typeface="Times New Roman"/>
              </a:rPr>
            </a:br>
            <a:r>
              <a:rPr lang="en-US" sz="2700">
                <a:solidFill>
                  <a:srgbClr val="273239"/>
                </a:solidFill>
                <a:highlight>
                  <a:srgbClr val="FFFFFF"/>
                </a:highlight>
                <a:latin typeface="Times New Roman"/>
                <a:ea typeface="Times New Roman"/>
                <a:cs typeface="Times New Roman"/>
                <a:sym typeface="Times New Roman"/>
              </a:rPr>
              <a:t>Actions are performed by an object. Like </a:t>
            </a:r>
            <a:r>
              <a:rPr lang="en-US" sz="2700" b="1">
                <a:solidFill>
                  <a:srgbClr val="C00000"/>
                </a:solidFill>
                <a:highlight>
                  <a:srgbClr val="FFFFFF"/>
                </a:highlight>
                <a:latin typeface="Times New Roman"/>
                <a:ea typeface="Times New Roman"/>
                <a:cs typeface="Times New Roman"/>
                <a:sym typeface="Times New Roman"/>
              </a:rPr>
              <a:t>sending emails, vibrations.</a:t>
            </a:r>
            <a:endParaRPr sz="2700" b="1">
              <a:solidFill>
                <a:srgbClr val="C00000"/>
              </a:solidFill>
              <a:highlight>
                <a:srgbClr val="FFFFFF"/>
              </a:highlight>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endParaRPr>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a:solidFill>
                  <a:srgbClr val="4F81BC"/>
                </a:solidFill>
                <a:latin typeface="Times New Roman"/>
                <a:ea typeface="Times New Roman"/>
                <a:cs typeface="Times New Roman"/>
                <a:sym typeface="Times New Roman"/>
              </a:rPr>
              <a:t>                                                        </a:t>
            </a:r>
            <a:r>
              <a:rPr lang="en-US" sz="1800">
                <a:solidFill>
                  <a:srgbClr val="4F81BC"/>
                </a:solidFill>
                <a:latin typeface="Times New Roman"/>
                <a:ea typeface="Times New Roman"/>
                <a:cs typeface="Times New Roman"/>
                <a:sym typeface="Times New Roman"/>
              </a:rPr>
              <a:t>                                                        </a:t>
            </a:r>
            <a:endParaRPr sz="1800">
              <a:solidFill>
                <a:srgbClr val="4F81BC"/>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a:solidFill>
                  <a:srgbClr val="002060"/>
                </a:solidFill>
                <a:latin typeface="Times New Roman"/>
                <a:ea typeface="Times New Roman"/>
                <a:cs typeface="Times New Roman"/>
                <a:sym typeface="Times New Roman"/>
              </a:rPr>
              <a:t> </a:t>
            </a:r>
            <a:endParaRPr>
              <a:solidFill>
                <a:srgbClr val="002060"/>
              </a:solidFill>
              <a:latin typeface="Times New Roman"/>
              <a:ea typeface="Times New Roman"/>
              <a:cs typeface="Times New Roman"/>
              <a:sym typeface="Times New Roman"/>
            </a:endParaRPr>
          </a:p>
        </p:txBody>
      </p:sp>
      <p:sp>
        <p:nvSpPr>
          <p:cNvPr id="804" name="Google Shape;804;g1edb4099367_0_2"/>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83AD64E-AFF0-47B4-9711-6F54DA11641D}"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805" name="Google Shape;805;g1edb4099367_0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82</a:t>
            </a:fld>
            <a:endParaRPr sz="1200">
              <a:solidFill>
                <a:schemeClr val="dk1"/>
              </a:solidFill>
              <a:latin typeface="Times New Roman"/>
              <a:ea typeface="Times New Roman"/>
              <a:cs typeface="Times New Roman"/>
              <a:sym typeface="Times New Roman"/>
            </a:endParaRPr>
          </a:p>
        </p:txBody>
      </p:sp>
      <p:pic>
        <p:nvPicPr>
          <p:cNvPr id="806" name="Google Shape;806;g1edb4099367_0_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807" name="Google Shape;807;g1edb4099367_0_2"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1edb4099367_0_2"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9" name="Google Shape;809;g1edb4099367_0_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10" name="Google Shape;810;g1edb4099367_0_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11" name="Google Shape;811;g1edb4099367_0_2"/>
          <p:cNvCxnSpPr/>
          <p:nvPr/>
        </p:nvCxnSpPr>
        <p:spPr>
          <a:xfrm flipH="1">
            <a:off x="694378" y="0"/>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12" name="Google Shape;812;g1edb4099367_0_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813" name="Google Shape;813;g1edb4099367_0_2"/>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814" name="Google Shape;814;g1edb4099367_0_2"/>
          <p:cNvSpPr txBox="1"/>
          <p:nvPr/>
        </p:nvSpPr>
        <p:spPr>
          <a:xfrm>
            <a:off x="1064087" y="-122131"/>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pic>
        <p:nvPicPr>
          <p:cNvPr id="815" name="Google Shape;815;g1edb4099367_0_2"/>
          <p:cNvPicPr preferRelativeResize="0"/>
          <p:nvPr/>
        </p:nvPicPr>
        <p:blipFill rotWithShape="1">
          <a:blip r:embed="rId4">
            <a:alphaModFix/>
          </a:blip>
          <a:srcRect/>
          <a:stretch/>
        </p:blipFill>
        <p:spPr>
          <a:xfrm>
            <a:off x="8597014" y="263236"/>
            <a:ext cx="3576717" cy="2301200"/>
          </a:xfrm>
          <a:prstGeom prst="rect">
            <a:avLst/>
          </a:prstGeom>
          <a:noFill/>
          <a:ln>
            <a:noFill/>
          </a:ln>
        </p:spPr>
      </p:pic>
      <p:pic>
        <p:nvPicPr>
          <p:cNvPr id="816" name="Google Shape;816;g1edb4099367_0_2"/>
          <p:cNvPicPr preferRelativeResize="0"/>
          <p:nvPr/>
        </p:nvPicPr>
        <p:blipFill rotWithShape="1">
          <a:blip r:embed="rId5">
            <a:alphaModFix/>
          </a:blip>
          <a:srcRect/>
          <a:stretch/>
        </p:blipFill>
        <p:spPr>
          <a:xfrm>
            <a:off x="8176360" y="2788558"/>
            <a:ext cx="3877095" cy="3337606"/>
          </a:xfrm>
          <a:prstGeom prst="rect">
            <a:avLst/>
          </a:prstGeom>
          <a:noFill/>
          <a:ln>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1edb4099367_0_21"/>
          <p:cNvSpPr txBox="1">
            <a:spLocks noGrp="1"/>
          </p:cNvSpPr>
          <p:nvPr>
            <p:ph type="body" idx="1"/>
          </p:nvPr>
        </p:nvSpPr>
        <p:spPr>
          <a:xfrm>
            <a:off x="895800" y="1007775"/>
            <a:ext cx="70203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endParaRPr sz="2400">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824" name="Google Shape;824;g1edb4099367_0_21"/>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3F9E567-F576-4E82-A7D1-48EACC4AF9E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825" name="Google Shape;825;g1edb4099367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83</a:t>
            </a:fld>
            <a:endParaRPr sz="1200">
              <a:solidFill>
                <a:schemeClr val="dk1"/>
              </a:solidFill>
              <a:latin typeface="Times New Roman"/>
              <a:ea typeface="Times New Roman"/>
              <a:cs typeface="Times New Roman"/>
              <a:sym typeface="Times New Roman"/>
            </a:endParaRPr>
          </a:p>
        </p:txBody>
      </p:sp>
      <p:pic>
        <p:nvPicPr>
          <p:cNvPr id="826" name="Google Shape;826;g1edb4099367_0_2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827" name="Google Shape;827;g1edb4099367_0_21"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g1edb4099367_0_21"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9" name="Google Shape;829;g1edb4099367_0_21"/>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30" name="Google Shape;830;g1edb4099367_0_2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31" name="Google Shape;831;g1edb4099367_0_2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32" name="Google Shape;832;g1edb4099367_0_2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833" name="Google Shape;833;g1edb4099367_0_21"/>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834" name="Google Shape;834;g1edb4099367_0_21"/>
          <p:cNvSpPr txBox="1"/>
          <p:nvPr/>
        </p:nvSpPr>
        <p:spPr>
          <a:xfrm>
            <a:off x="1069501" y="-198206"/>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pic>
        <p:nvPicPr>
          <p:cNvPr id="835" name="Google Shape;835;g1edb4099367_0_21"/>
          <p:cNvPicPr preferRelativeResize="0"/>
          <p:nvPr/>
        </p:nvPicPr>
        <p:blipFill rotWithShape="1">
          <a:blip r:embed="rId4">
            <a:alphaModFix/>
          </a:blip>
          <a:srcRect/>
          <a:stretch/>
        </p:blipFill>
        <p:spPr>
          <a:xfrm>
            <a:off x="1322625" y="1160175"/>
            <a:ext cx="9826526" cy="4678925"/>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1edb4099367_0_40"/>
          <p:cNvSpPr txBox="1">
            <a:spLocks noGrp="1"/>
          </p:cNvSpPr>
          <p:nvPr>
            <p:ph type="body" idx="1"/>
          </p:nvPr>
        </p:nvSpPr>
        <p:spPr>
          <a:xfrm>
            <a:off x="895800" y="1007775"/>
            <a:ext cx="70203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endParaRPr sz="2400">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843" name="Google Shape;843;g1edb4099367_0_40"/>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60A3E0E-1649-4B23-8267-C921CC2A262E}"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844" name="Google Shape;844;g1edb4099367_0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84</a:t>
            </a:fld>
            <a:endParaRPr sz="1200">
              <a:solidFill>
                <a:schemeClr val="dk1"/>
              </a:solidFill>
              <a:latin typeface="Times New Roman"/>
              <a:ea typeface="Times New Roman"/>
              <a:cs typeface="Times New Roman"/>
              <a:sym typeface="Times New Roman"/>
            </a:endParaRPr>
          </a:p>
        </p:txBody>
      </p:sp>
      <p:pic>
        <p:nvPicPr>
          <p:cNvPr id="845" name="Google Shape;845;g1edb4099367_0_4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846" name="Google Shape;846;g1edb4099367_0_40"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1edb4099367_0_40"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8" name="Google Shape;848;g1edb4099367_0_4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49" name="Google Shape;849;g1edb4099367_0_4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50" name="Google Shape;850;g1edb4099367_0_4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51" name="Google Shape;851;g1edb4099367_0_4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852" name="Google Shape;852;g1edb4099367_0_40"/>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853" name="Google Shape;853;g1edb4099367_0_40"/>
          <p:cNvSpPr txBox="1"/>
          <p:nvPr/>
        </p:nvSpPr>
        <p:spPr>
          <a:xfrm>
            <a:off x="1244484" y="-157525"/>
            <a:ext cx="91056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3600"/>
              <a:buFont typeface="Arial"/>
              <a:buNone/>
            </a:pPr>
            <a:r>
              <a:rPr lang="en-US" sz="3600" b="0" i="0" u="none" strike="noStrike" cap="none">
                <a:solidFill>
                  <a:srgbClr val="FF0000"/>
                </a:solidFill>
                <a:latin typeface="Times New Roman"/>
                <a:ea typeface="Times New Roman"/>
                <a:cs typeface="Times New Roman"/>
                <a:sym typeface="Times New Roman"/>
              </a:rPr>
              <a:t>Technical Building blocks of IoT </a:t>
            </a:r>
            <a:endParaRPr sz="3600" b="0" i="0" u="none" strike="noStrike" cap="none">
              <a:solidFill>
                <a:srgbClr val="FF0000"/>
              </a:solidFill>
              <a:latin typeface="Times New Roman"/>
              <a:ea typeface="Times New Roman"/>
              <a:cs typeface="Times New Roman"/>
              <a:sym typeface="Times New Roman"/>
            </a:endParaRPr>
          </a:p>
        </p:txBody>
      </p:sp>
      <p:sp>
        <p:nvSpPr>
          <p:cNvPr id="854" name="Google Shape;854;g1edb4099367_0_40"/>
          <p:cNvSpPr txBox="1"/>
          <p:nvPr/>
        </p:nvSpPr>
        <p:spPr>
          <a:xfrm>
            <a:off x="895800" y="904732"/>
            <a:ext cx="4594800" cy="4487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2060"/>
              </a:buClr>
              <a:buSzPts val="3200"/>
              <a:buFont typeface="Arial"/>
              <a:buChar char="•"/>
            </a:pPr>
            <a:r>
              <a:rPr lang="en-US" sz="3200" b="1" i="0" u="none" strike="noStrike" cap="none">
                <a:solidFill>
                  <a:srgbClr val="002060"/>
                </a:solidFill>
                <a:latin typeface="EB Garamond"/>
                <a:ea typeface="EB Garamond"/>
                <a:cs typeface="EB Garamond"/>
                <a:sym typeface="EB Garamond"/>
              </a:rPr>
              <a:t>Network (Connectivity)</a:t>
            </a:r>
            <a:endParaRPr sz="32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2800" b="1" i="0" u="none" strike="noStrike" cap="none">
                <a:solidFill>
                  <a:srgbClr val="002060"/>
                </a:solidFill>
                <a:latin typeface="EB Garamond"/>
                <a:ea typeface="EB Garamond"/>
                <a:cs typeface="EB Garamond"/>
                <a:sym typeface="EB Garamond"/>
              </a:rPr>
              <a:t>WiFi</a:t>
            </a:r>
            <a:endParaRPr sz="2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2800" b="1" i="0" u="none" strike="noStrike" cap="none">
                <a:solidFill>
                  <a:srgbClr val="002060"/>
                </a:solidFill>
                <a:latin typeface="EB Garamond"/>
                <a:ea typeface="EB Garamond"/>
                <a:cs typeface="EB Garamond"/>
                <a:sym typeface="EB Garamond"/>
              </a:rPr>
              <a:t>Blue Tooth</a:t>
            </a:r>
            <a:endParaRPr sz="2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2800" b="1" i="0" u="none" strike="noStrike" cap="none">
                <a:solidFill>
                  <a:srgbClr val="002060"/>
                </a:solidFill>
                <a:latin typeface="EB Garamond"/>
                <a:ea typeface="EB Garamond"/>
                <a:cs typeface="EB Garamond"/>
                <a:sym typeface="EB Garamond"/>
              </a:rPr>
              <a:t>ZigBee</a:t>
            </a:r>
            <a:endParaRPr sz="2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2800" b="1" i="0" u="none" strike="noStrike" cap="none">
                <a:solidFill>
                  <a:srgbClr val="002060"/>
                </a:solidFill>
                <a:latin typeface="EB Garamond"/>
                <a:ea typeface="EB Garamond"/>
                <a:cs typeface="EB Garamond"/>
                <a:sym typeface="EB Garamond"/>
              </a:rPr>
              <a:t>LoRa</a:t>
            </a:r>
            <a:endParaRPr sz="2800" b="0" i="0" u="none" strike="noStrike" cap="none">
              <a:solidFill>
                <a:srgbClr val="000000"/>
              </a:solidFill>
              <a:latin typeface="Calibri"/>
              <a:ea typeface="Calibri"/>
              <a:cs typeface="Calibri"/>
              <a:sym typeface="Calibri"/>
            </a:endParaRPr>
          </a:p>
        </p:txBody>
      </p:sp>
      <p:pic>
        <p:nvPicPr>
          <p:cNvPr id="855" name="Google Shape;855;g1edb4099367_0_40" descr="gateway.png"/>
          <p:cNvPicPr preferRelativeResize="0"/>
          <p:nvPr/>
        </p:nvPicPr>
        <p:blipFill rotWithShape="1">
          <a:blip r:embed="rId4">
            <a:alphaModFix/>
          </a:blip>
          <a:srcRect/>
          <a:stretch/>
        </p:blipFill>
        <p:spPr>
          <a:xfrm>
            <a:off x="4144469" y="1095724"/>
            <a:ext cx="7604186" cy="4973289"/>
          </a:xfrm>
          <a:prstGeom prst="rect">
            <a:avLst/>
          </a:prstGeom>
          <a:noFill/>
          <a:ln w="38100" cap="sq" cmpd="sng">
            <a:solidFill>
              <a:srgbClr val="0070C0"/>
            </a:solidFill>
            <a:prstDash val="solid"/>
            <a:miter lim="800000"/>
            <a:headEnd type="none" w="sm" len="sm"/>
            <a:tailEnd type="none" w="sm" len="sm"/>
          </a:ln>
          <a:effectLst>
            <a:outerShdw blurRad="63500" dist="38100" dir="2700000">
              <a:srgbClr val="000000">
                <a:alpha val="42745"/>
              </a:srgbClr>
            </a:outerShdw>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1edb4099367_0_60"/>
          <p:cNvSpPr txBox="1">
            <a:spLocks noGrp="1"/>
          </p:cNvSpPr>
          <p:nvPr>
            <p:ph type="body" idx="1"/>
          </p:nvPr>
        </p:nvSpPr>
        <p:spPr>
          <a:xfrm>
            <a:off x="895800" y="1007775"/>
            <a:ext cx="70203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endParaRPr sz="2400">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863" name="Google Shape;863;g1edb4099367_0_60"/>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C54F2B6-ECB1-4CB7-B1DF-EB035627A4B4}"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864" name="Google Shape;864;g1edb409936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85</a:t>
            </a:fld>
            <a:endParaRPr sz="1200">
              <a:solidFill>
                <a:schemeClr val="dk1"/>
              </a:solidFill>
              <a:latin typeface="Times New Roman"/>
              <a:ea typeface="Times New Roman"/>
              <a:cs typeface="Times New Roman"/>
              <a:sym typeface="Times New Roman"/>
            </a:endParaRPr>
          </a:p>
        </p:txBody>
      </p:sp>
      <p:pic>
        <p:nvPicPr>
          <p:cNvPr id="865" name="Google Shape;865;g1edb4099367_0_6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866" name="Google Shape;866;g1edb4099367_0_60"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g1edb4099367_0_60"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8" name="Google Shape;868;g1edb4099367_0_6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69" name="Google Shape;869;g1edb4099367_0_6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70" name="Google Shape;870;g1edb4099367_0_6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71" name="Google Shape;871;g1edb4099367_0_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872" name="Google Shape;872;g1edb4099367_0_60"/>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873" name="Google Shape;873;g1edb4099367_0_60"/>
          <p:cNvSpPr txBox="1"/>
          <p:nvPr/>
        </p:nvSpPr>
        <p:spPr>
          <a:xfrm>
            <a:off x="788193" y="869664"/>
            <a:ext cx="6305100" cy="48546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50000"/>
              </a:lnSpc>
              <a:spcBef>
                <a:spcPts val="560"/>
              </a:spcBef>
              <a:spcAft>
                <a:spcPts val="0"/>
              </a:spcAft>
              <a:buClr>
                <a:srgbClr val="002060"/>
              </a:buClr>
              <a:buSzPts val="2800"/>
              <a:buFont typeface="Arial"/>
              <a:buChar char="–"/>
            </a:pPr>
            <a:r>
              <a:rPr lang="en-US" sz="4800" b="1" i="0" u="none" strike="noStrike" cap="none">
                <a:solidFill>
                  <a:srgbClr val="002060"/>
                </a:solidFill>
                <a:latin typeface="EB Garamond"/>
                <a:ea typeface="EB Garamond"/>
                <a:cs typeface="EB Garamond"/>
                <a:sym typeface="EB Garamond"/>
              </a:rPr>
              <a:t>Health</a:t>
            </a:r>
            <a:endParaRPr sz="4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4800" b="1" i="0" u="none" strike="noStrike" cap="none">
                <a:solidFill>
                  <a:srgbClr val="002060"/>
                </a:solidFill>
                <a:latin typeface="EB Garamond"/>
                <a:ea typeface="EB Garamond"/>
                <a:cs typeface="EB Garamond"/>
                <a:sym typeface="EB Garamond"/>
              </a:rPr>
              <a:t>Agriculture</a:t>
            </a:r>
            <a:endParaRPr sz="4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4800" b="1" i="0" u="none" strike="noStrike" cap="none">
                <a:solidFill>
                  <a:srgbClr val="002060"/>
                </a:solidFill>
                <a:latin typeface="EB Garamond"/>
                <a:ea typeface="EB Garamond"/>
                <a:cs typeface="EB Garamond"/>
                <a:sym typeface="EB Garamond"/>
              </a:rPr>
              <a:t>Traffic</a:t>
            </a:r>
            <a:endParaRPr sz="4800" b="0" i="0" u="none" strike="noStrike" cap="none">
              <a:solidFill>
                <a:srgbClr val="000000"/>
              </a:solidFill>
              <a:latin typeface="Calibri"/>
              <a:ea typeface="Calibri"/>
              <a:cs typeface="Calibri"/>
              <a:sym typeface="Calibri"/>
            </a:endParaRPr>
          </a:p>
          <a:p>
            <a:pPr marL="742950" marR="0" lvl="1" indent="-285750" algn="l" rtl="0">
              <a:lnSpc>
                <a:spcPct val="150000"/>
              </a:lnSpc>
              <a:spcBef>
                <a:spcPts val="560"/>
              </a:spcBef>
              <a:spcAft>
                <a:spcPts val="0"/>
              </a:spcAft>
              <a:buClr>
                <a:srgbClr val="002060"/>
              </a:buClr>
              <a:buSzPts val="2800"/>
              <a:buFont typeface="Arial"/>
              <a:buChar char="–"/>
            </a:pPr>
            <a:r>
              <a:rPr lang="en-US" sz="4800" b="1" i="0" u="none" strike="noStrike" cap="none">
                <a:solidFill>
                  <a:srgbClr val="002060"/>
                </a:solidFill>
                <a:latin typeface="EB Garamond"/>
                <a:ea typeface="EB Garamond"/>
                <a:cs typeface="EB Garamond"/>
                <a:sym typeface="EB Garamond"/>
              </a:rPr>
              <a:t>Smart City</a:t>
            </a:r>
            <a:endParaRPr sz="4800" b="0" i="0" u="none" strike="noStrike" cap="none">
              <a:solidFill>
                <a:srgbClr val="000000"/>
              </a:solidFill>
              <a:latin typeface="Calibri"/>
              <a:ea typeface="Calibri"/>
              <a:cs typeface="Calibri"/>
              <a:sym typeface="Calibri"/>
            </a:endParaRPr>
          </a:p>
        </p:txBody>
      </p:sp>
      <p:pic>
        <p:nvPicPr>
          <p:cNvPr id="874" name="Google Shape;874;g1edb4099367_0_60" descr="Massive-IoT-applications-enabled-by-LPWANs.png"/>
          <p:cNvPicPr preferRelativeResize="0"/>
          <p:nvPr/>
        </p:nvPicPr>
        <p:blipFill rotWithShape="1">
          <a:blip r:embed="rId4">
            <a:alphaModFix/>
          </a:blip>
          <a:srcRect/>
          <a:stretch/>
        </p:blipFill>
        <p:spPr>
          <a:xfrm>
            <a:off x="5192571" y="1115448"/>
            <a:ext cx="6542229" cy="5091676"/>
          </a:xfrm>
          <a:prstGeom prst="rect">
            <a:avLst/>
          </a:prstGeom>
          <a:noFill/>
          <a:ln w="9525" cap="flat" cmpd="sng">
            <a:solidFill>
              <a:srgbClr val="00B0F0"/>
            </a:solidFill>
            <a:prstDash val="solid"/>
            <a:miter lim="800000"/>
            <a:headEnd type="none" w="sm" len="sm"/>
            <a:tailEnd type="none" w="sm" len="sm"/>
          </a:ln>
        </p:spPr>
      </p:pic>
      <p:sp>
        <p:nvSpPr>
          <p:cNvPr id="875" name="Google Shape;875;g1edb4099367_0_60"/>
          <p:cNvSpPr/>
          <p:nvPr/>
        </p:nvSpPr>
        <p:spPr>
          <a:xfrm>
            <a:off x="1324565" y="145569"/>
            <a:ext cx="870783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dk1"/>
                </a:solidFill>
                <a:latin typeface="EB Garamond"/>
                <a:ea typeface="EB Garamond"/>
                <a:cs typeface="EB Garamond"/>
                <a:sym typeface="EB Garamond"/>
              </a:rPr>
              <a:t>Cloud based IoT </a:t>
            </a:r>
            <a:r>
              <a:rPr lang="en-US" sz="4000" b="1" i="0" u="none" strike="noStrike" cap="none">
                <a:solidFill>
                  <a:srgbClr val="C00000"/>
                </a:solidFill>
                <a:latin typeface="EB Garamond"/>
                <a:ea typeface="EB Garamond"/>
                <a:cs typeface="EB Garamond"/>
                <a:sym typeface="EB Garamond"/>
              </a:rPr>
              <a:t>Application and Storage</a:t>
            </a:r>
            <a:endParaRPr sz="4000" b="0" i="0" u="none" strike="noStrike" cap="none">
              <a:solidFill>
                <a:srgbClr val="C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
          <p:cNvSpPr txBox="1">
            <a:spLocks noGrp="1"/>
          </p:cNvSpPr>
          <p:nvPr>
            <p:ph type="body" idx="1"/>
          </p:nvPr>
        </p:nvSpPr>
        <p:spPr>
          <a:xfrm>
            <a:off x="895800" y="1007775"/>
            <a:ext cx="70203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endParaRPr sz="2400">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883" name="Google Shape;883;p12"/>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0ADFB9D-A114-490F-8A0E-3B195E9A5685}"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884" name="Google Shape;884;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86</a:t>
            </a:fld>
            <a:endParaRPr sz="1200">
              <a:solidFill>
                <a:schemeClr val="dk1"/>
              </a:solidFill>
              <a:latin typeface="Times New Roman"/>
              <a:ea typeface="Times New Roman"/>
              <a:cs typeface="Times New Roman"/>
              <a:sym typeface="Times New Roman"/>
            </a:endParaRPr>
          </a:p>
        </p:txBody>
      </p:sp>
      <p:pic>
        <p:nvPicPr>
          <p:cNvPr id="885" name="Google Shape;885;p1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886" name="Google Shape;886;p12"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2"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8" name="Google Shape;888;p1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89" name="Google Shape;889;p1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0" name="Google Shape;890;p12"/>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891" name="Google Shape;891;p1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892" name="Google Shape;892;p12"/>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893" name="Google Shape;893;p12"/>
          <p:cNvSpPr/>
          <p:nvPr/>
        </p:nvSpPr>
        <p:spPr>
          <a:xfrm>
            <a:off x="1324565" y="145569"/>
            <a:ext cx="870783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dk1"/>
                </a:solidFill>
                <a:latin typeface="EB Garamond"/>
                <a:ea typeface="EB Garamond"/>
                <a:cs typeface="EB Garamond"/>
                <a:sym typeface="EB Garamond"/>
              </a:rPr>
              <a:t>Cloud based IoT </a:t>
            </a:r>
            <a:r>
              <a:rPr lang="en-US" sz="4000" b="1" i="0" u="none" strike="noStrike" cap="none">
                <a:solidFill>
                  <a:srgbClr val="C00000"/>
                </a:solidFill>
                <a:latin typeface="EB Garamond"/>
                <a:ea typeface="EB Garamond"/>
                <a:cs typeface="EB Garamond"/>
                <a:sym typeface="EB Garamond"/>
              </a:rPr>
              <a:t>Application and Storage</a:t>
            </a:r>
            <a:endParaRPr sz="4000" b="0" i="0" u="none" strike="noStrike" cap="none">
              <a:solidFill>
                <a:srgbClr val="C00000"/>
              </a:solidFill>
              <a:latin typeface="Arial"/>
              <a:ea typeface="Arial"/>
              <a:cs typeface="Arial"/>
              <a:sym typeface="Arial"/>
            </a:endParaRPr>
          </a:p>
        </p:txBody>
      </p:sp>
      <p:pic>
        <p:nvPicPr>
          <p:cNvPr id="894" name="Google Shape;894;p12"/>
          <p:cNvPicPr preferRelativeResize="0"/>
          <p:nvPr/>
        </p:nvPicPr>
        <p:blipFill rotWithShape="1">
          <a:blip r:embed="rId4">
            <a:alphaModFix/>
          </a:blip>
          <a:srcRect/>
          <a:stretch/>
        </p:blipFill>
        <p:spPr>
          <a:xfrm>
            <a:off x="944335" y="1034170"/>
            <a:ext cx="11214131" cy="4923286"/>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g2014d0037b9_0_21"/>
          <p:cNvSpPr txBox="1">
            <a:spLocks noGrp="1"/>
          </p:cNvSpPr>
          <p:nvPr>
            <p:ph type="body" idx="1"/>
          </p:nvPr>
        </p:nvSpPr>
        <p:spPr>
          <a:xfrm>
            <a:off x="895800" y="1007775"/>
            <a:ext cx="7020300" cy="506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800"/>
              <a:buNone/>
            </a:pPr>
            <a:endParaRPr sz="2400">
              <a:solidFill>
                <a:srgbClr val="0000FF"/>
              </a:solidFill>
              <a:latin typeface="Times New Roman"/>
              <a:ea typeface="Times New Roman"/>
              <a:cs typeface="Times New Roman"/>
              <a:sym typeface="Times New Roman"/>
            </a:endParaRPr>
          </a:p>
          <a:p>
            <a:pPr marL="469900" marR="12700" lvl="0" indent="0" algn="l" rtl="0">
              <a:lnSpc>
                <a:spcPct val="115000"/>
              </a:lnSpc>
              <a:spcBef>
                <a:spcPts val="100"/>
              </a:spcBef>
              <a:spcAft>
                <a:spcPts val="0"/>
              </a:spcAft>
              <a:buSzPts val="1800"/>
              <a:buNone/>
            </a:pPr>
            <a:r>
              <a:rPr lang="en-US" sz="2400">
                <a:solidFill>
                  <a:srgbClr val="4F81BC"/>
                </a:solidFill>
                <a:latin typeface="Comic Sans MS"/>
                <a:ea typeface="Comic Sans MS"/>
                <a:cs typeface="Comic Sans MS"/>
                <a:sym typeface="Comic Sans MS"/>
              </a:rPr>
              <a:t>                                                        </a:t>
            </a:r>
            <a:r>
              <a:rPr lang="en-US" sz="1600">
                <a:solidFill>
                  <a:srgbClr val="4F81BC"/>
                </a:solidFill>
                <a:latin typeface="Comic Sans MS"/>
                <a:ea typeface="Comic Sans MS"/>
                <a:cs typeface="Comic Sans MS"/>
                <a:sym typeface="Comic Sans MS"/>
              </a:rPr>
              <a:t>                                                        </a:t>
            </a:r>
            <a:endParaRPr sz="1600">
              <a:solidFill>
                <a:srgbClr val="4F81BC"/>
              </a:solidFill>
              <a:latin typeface="Comic Sans MS"/>
              <a:ea typeface="Comic Sans MS"/>
              <a:cs typeface="Comic Sans MS"/>
              <a:sym typeface="Comic Sans MS"/>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700"/>
              </a:spcBef>
              <a:spcAft>
                <a:spcPts val="0"/>
              </a:spcAft>
              <a:buSzPts val="1800"/>
              <a:buNone/>
            </a:pPr>
            <a:endParaRPr sz="2400">
              <a:solidFill>
                <a:srgbClr val="002060"/>
              </a:solidFill>
              <a:latin typeface="Times New Roman"/>
              <a:ea typeface="Times New Roman"/>
              <a:cs typeface="Times New Roman"/>
              <a:sym typeface="Times New Roman"/>
            </a:endParaRPr>
          </a:p>
          <a:p>
            <a:pPr marL="0" lvl="0" indent="0" algn="l" rtl="0">
              <a:lnSpc>
                <a:spcPct val="150000"/>
              </a:lnSpc>
              <a:spcBef>
                <a:spcPts val="800"/>
              </a:spcBef>
              <a:spcAft>
                <a:spcPts val="0"/>
              </a:spcAft>
              <a:buSzPts val="1800"/>
              <a:buNone/>
            </a:pPr>
            <a:r>
              <a:rPr lang="en-US" sz="2400">
                <a:solidFill>
                  <a:srgbClr val="002060"/>
                </a:solidFill>
                <a:latin typeface="Times New Roman"/>
                <a:ea typeface="Times New Roman"/>
                <a:cs typeface="Times New Roman"/>
                <a:sym typeface="Times New Roman"/>
              </a:rPr>
              <a:t> </a:t>
            </a:r>
            <a:endParaRPr sz="2400">
              <a:solidFill>
                <a:srgbClr val="002060"/>
              </a:solidFill>
              <a:latin typeface="Times New Roman"/>
              <a:ea typeface="Times New Roman"/>
              <a:cs typeface="Times New Roman"/>
              <a:sym typeface="Times New Roman"/>
            </a:endParaRPr>
          </a:p>
        </p:txBody>
      </p:sp>
      <p:sp>
        <p:nvSpPr>
          <p:cNvPr id="902" name="Google Shape;902;g2014d0037b9_0_21"/>
          <p:cNvSpPr txBox="1">
            <a:spLocks noGrp="1"/>
          </p:cNvSpPr>
          <p:nvPr>
            <p:ph type="dt" idx="10"/>
          </p:nvPr>
        </p:nvSpPr>
        <p:spPr>
          <a:xfrm>
            <a:off x="762000" y="6459538"/>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5BDEC75-D8F3-4681-A78B-266AA430280A}" type="datetime1">
              <a:rPr lang="en-US" sz="1050" b="1" smtClean="0">
                <a:solidFill>
                  <a:schemeClr val="dk1"/>
                </a:solidFill>
                <a:latin typeface="Times New Roman"/>
                <a:cs typeface="Times New Roman"/>
                <a:sym typeface="Times New Roman"/>
              </a:rPr>
              <a:t>3/8/2023</a:t>
            </a:fld>
            <a:endParaRPr sz="1050" b="1">
              <a:solidFill>
                <a:schemeClr val="dk1"/>
              </a:solidFill>
              <a:latin typeface="Times New Roman"/>
              <a:ea typeface="Times New Roman"/>
              <a:cs typeface="Times New Roman"/>
              <a:sym typeface="Times New Roman"/>
            </a:endParaRPr>
          </a:p>
        </p:txBody>
      </p:sp>
      <p:sp>
        <p:nvSpPr>
          <p:cNvPr id="903" name="Google Shape;903;g2014d0037b9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87</a:t>
            </a:fld>
            <a:endParaRPr sz="1200">
              <a:solidFill>
                <a:schemeClr val="dk1"/>
              </a:solidFill>
              <a:latin typeface="Times New Roman"/>
              <a:ea typeface="Times New Roman"/>
              <a:cs typeface="Times New Roman"/>
              <a:sym typeface="Times New Roman"/>
            </a:endParaRPr>
          </a:p>
        </p:txBody>
      </p:sp>
      <p:pic>
        <p:nvPicPr>
          <p:cNvPr id="904" name="Google Shape;904;g2014d0037b9_0_2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905" name="Google Shape;905;g2014d0037b9_0_21" descr="Intel Un-Discontinues Pentium G3420 'Haswell' CPU"/>
          <p:cNvSpPr/>
          <p:nvPr/>
        </p:nvSpPr>
        <p:spPr>
          <a:xfrm>
            <a:off x="1465263" y="273521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2014d0037b9_0_21" descr="Intel Un-Discontinues Pentium G3420 'Haswell' CPU"/>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7" name="Google Shape;907;g2014d0037b9_0_21"/>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08" name="Google Shape;908;g2014d0037b9_0_2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09" name="Google Shape;909;g2014d0037b9_0_2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10" name="Google Shape;910;g2014d0037b9_0_2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11" name="Google Shape;911;g2014d0037b9_0_21"/>
          <p:cNvSpPr txBox="1">
            <a:spLocks noGrp="1"/>
          </p:cNvSpPr>
          <p:nvPr>
            <p:ph type="ftr" idx="11"/>
          </p:nvPr>
        </p:nvSpPr>
        <p:spPr>
          <a:xfrm>
            <a:off x="3383519" y="6402387"/>
            <a:ext cx="5631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912" name="Google Shape;912;g2014d0037b9_0_21"/>
          <p:cNvSpPr txBox="1"/>
          <p:nvPr/>
        </p:nvSpPr>
        <p:spPr>
          <a:xfrm>
            <a:off x="920164" y="-368539"/>
            <a:ext cx="9105600" cy="1296350"/>
          </a:xfrm>
          <a:prstGeom prst="rect">
            <a:avLst/>
          </a:prstGeom>
          <a:noFill/>
          <a:ln>
            <a:noFill/>
          </a:ln>
        </p:spPr>
        <p:txBody>
          <a:bodyPr spcFirstLastPara="1" wrap="square" lIns="91425" tIns="91425" rIns="91425" bIns="91425" anchor="t" anchorCtr="0">
            <a:spAutoFit/>
          </a:bodyPr>
          <a:lstStyle/>
          <a:p>
            <a:pPr marL="0" marR="0" lvl="0" indent="0" algn="just" rtl="0">
              <a:lnSpc>
                <a:spcPct val="106000"/>
              </a:lnSpc>
              <a:spcBef>
                <a:spcPts val="1800"/>
              </a:spcBef>
              <a:spcAft>
                <a:spcPts val="0"/>
              </a:spcAft>
              <a:buClr>
                <a:srgbClr val="000000"/>
              </a:buClr>
              <a:buSzPts val="5400"/>
              <a:buFont typeface="Arial"/>
              <a:buNone/>
            </a:pPr>
            <a:r>
              <a:rPr lang="en-US" sz="5400" b="1" i="0" u="none" strike="noStrike" cap="none">
                <a:solidFill>
                  <a:srgbClr val="C00000"/>
                </a:solidFill>
                <a:latin typeface="Times New Roman"/>
                <a:ea typeface="Times New Roman"/>
                <a:cs typeface="Times New Roman"/>
                <a:sym typeface="Times New Roman"/>
              </a:rPr>
              <a:t> IoT Devices</a:t>
            </a:r>
            <a:endParaRPr sz="5400" b="1" i="0" u="none" strike="noStrike" cap="none">
              <a:solidFill>
                <a:srgbClr val="C00000"/>
              </a:solidFill>
              <a:latin typeface="Times New Roman"/>
              <a:ea typeface="Times New Roman"/>
              <a:cs typeface="Times New Roman"/>
              <a:sym typeface="Times New Roman"/>
            </a:endParaRPr>
          </a:p>
        </p:txBody>
      </p:sp>
      <p:sp>
        <p:nvSpPr>
          <p:cNvPr id="913" name="Google Shape;913;g2014d0037b9_0_21"/>
          <p:cNvSpPr txBox="1"/>
          <p:nvPr/>
        </p:nvSpPr>
        <p:spPr>
          <a:xfrm>
            <a:off x="773793" y="1014764"/>
            <a:ext cx="11399938" cy="4472700"/>
          </a:xfrm>
          <a:prstGeom prst="rect">
            <a:avLst/>
          </a:prstGeom>
          <a:noFill/>
          <a:ln>
            <a:noFill/>
          </a:ln>
        </p:spPr>
        <p:txBody>
          <a:bodyPr spcFirstLastPara="1" wrap="square" lIns="91425" tIns="45700" rIns="91425" bIns="45700" anchor="t" anchorCtr="0">
            <a:noAutofit/>
          </a:bodyPr>
          <a:lstStyle/>
          <a:p>
            <a:pPr marL="342900" marR="0" lvl="0" indent="-292100" algn="l" rtl="0">
              <a:lnSpc>
                <a:spcPct val="150000"/>
              </a:lnSpc>
              <a:spcBef>
                <a:spcPts val="0"/>
              </a:spcBef>
              <a:spcAft>
                <a:spcPts val="0"/>
              </a:spcAft>
              <a:buClr>
                <a:srgbClr val="002060"/>
              </a:buClr>
              <a:buSzPts val="2400"/>
              <a:buFont typeface="Arial"/>
              <a:buChar char="•"/>
            </a:pPr>
            <a:r>
              <a:rPr lang="en-US" sz="2800" b="0" i="0" u="none" strike="noStrike" cap="none" dirty="0">
                <a:solidFill>
                  <a:schemeClr val="dk1"/>
                </a:solidFill>
                <a:highlight>
                  <a:srgbClr val="FFFFFF"/>
                </a:highlight>
                <a:latin typeface="Times New Roman"/>
                <a:ea typeface="Times New Roman"/>
                <a:cs typeface="Times New Roman"/>
                <a:sym typeface="Times New Roman"/>
              </a:rPr>
              <a:t>IoT devices are </a:t>
            </a:r>
            <a:r>
              <a:rPr lang="en-US" sz="2800" b="1" i="0" u="none" strike="noStrike" cap="none" dirty="0">
                <a:solidFill>
                  <a:schemeClr val="accent4">
                    <a:lumMod val="50000"/>
                  </a:schemeClr>
                </a:solidFill>
                <a:highlight>
                  <a:srgbClr val="FFFFFF"/>
                </a:highlight>
                <a:latin typeface="Times New Roman"/>
                <a:ea typeface="Times New Roman"/>
                <a:cs typeface="Times New Roman"/>
                <a:sym typeface="Times New Roman"/>
              </a:rPr>
              <a:t>hardware devices</a:t>
            </a:r>
            <a:r>
              <a:rPr lang="en-US" sz="2800" b="0" i="0" u="none" strike="noStrike" cap="none" dirty="0">
                <a:solidFill>
                  <a:schemeClr val="dk1"/>
                </a:solidFill>
                <a:highlight>
                  <a:srgbClr val="FFFFFF"/>
                </a:highlight>
                <a:latin typeface="Times New Roman"/>
                <a:ea typeface="Times New Roman"/>
                <a:cs typeface="Times New Roman"/>
                <a:sym typeface="Times New Roman"/>
              </a:rPr>
              <a:t>, such as </a:t>
            </a:r>
            <a:r>
              <a:rPr lang="en-US" sz="2800" b="1" i="0" u="none" strike="noStrike" cap="none" dirty="0">
                <a:solidFill>
                  <a:schemeClr val="dk1"/>
                </a:solidFill>
                <a:highlight>
                  <a:srgbClr val="FFFFFF"/>
                </a:highlight>
                <a:latin typeface="Times New Roman"/>
                <a:ea typeface="Times New Roman"/>
                <a:cs typeface="Times New Roman"/>
                <a:sym typeface="Times New Roman"/>
              </a:rPr>
              <a:t>sensors, gadgets, appliances and other machines that </a:t>
            </a:r>
            <a:r>
              <a:rPr lang="en-US" sz="2800" b="1" i="0" u="none" strike="noStrike" cap="none" dirty="0">
                <a:solidFill>
                  <a:srgbClr val="0070C0"/>
                </a:solidFill>
                <a:highlight>
                  <a:srgbClr val="FFFFFF"/>
                </a:highlight>
                <a:latin typeface="Times New Roman"/>
                <a:ea typeface="Times New Roman"/>
                <a:cs typeface="Times New Roman"/>
                <a:sym typeface="Times New Roman"/>
              </a:rPr>
              <a:t>collect and exchange data over the Internet. </a:t>
            </a:r>
            <a:r>
              <a:rPr lang="en-US" sz="2800" b="0" i="0" u="none" strike="noStrike" cap="none" dirty="0">
                <a:solidFill>
                  <a:schemeClr val="dk1"/>
                </a:solidFill>
                <a:highlight>
                  <a:srgbClr val="FFFFFF"/>
                </a:highlight>
                <a:latin typeface="Times New Roman"/>
                <a:ea typeface="Times New Roman"/>
                <a:cs typeface="Times New Roman"/>
                <a:sym typeface="Times New Roman"/>
              </a:rPr>
              <a:t>They are programmed for certain applications and can be embedded into other IoT devices.</a:t>
            </a:r>
            <a:endParaRPr sz="2800" b="0" i="0" u="none" strike="noStrike" cap="none" dirty="0">
              <a:solidFill>
                <a:schemeClr val="dk1"/>
              </a:solidFill>
              <a:highlight>
                <a:srgbClr val="FFFFFF"/>
              </a:highlight>
              <a:latin typeface="Times New Roman"/>
              <a:ea typeface="Times New Roman"/>
              <a:cs typeface="Times New Roman"/>
              <a:sym typeface="Times New Roman"/>
            </a:endParaRPr>
          </a:p>
          <a:p>
            <a:pPr marL="342900" marR="0" lvl="0" indent="-292100" algn="l" rtl="0">
              <a:lnSpc>
                <a:spcPct val="150000"/>
              </a:lnSpc>
              <a:spcBef>
                <a:spcPts val="0"/>
              </a:spcBef>
              <a:spcAft>
                <a:spcPts val="0"/>
              </a:spcAft>
              <a:buClr>
                <a:srgbClr val="51565E"/>
              </a:buClr>
              <a:buSzPts val="2400"/>
              <a:buFont typeface="Roboto"/>
              <a:buChar char="•"/>
            </a:pPr>
            <a:r>
              <a:rPr lang="en-US" sz="2800" b="0" i="0" u="none" strike="noStrike" cap="none" dirty="0">
                <a:solidFill>
                  <a:schemeClr val="dk1"/>
                </a:solidFill>
                <a:highlight>
                  <a:srgbClr val="FFFFFF"/>
                </a:highlight>
                <a:latin typeface="Times New Roman"/>
                <a:ea typeface="Times New Roman"/>
                <a:cs typeface="Times New Roman"/>
                <a:sym typeface="Times New Roman"/>
              </a:rPr>
              <a:t>For example, an IoT device in your car can identify the traffic ahead and send out a message automatically to the person you are about to meet of your impending delay. </a:t>
            </a:r>
            <a:endParaRPr sz="2800" b="0" i="0" u="none" strike="noStrike" cap="none"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1f88006f8a1_0_0"/>
          <p:cNvSpPr txBox="1">
            <a:spLocks noGrp="1"/>
          </p:cNvSpPr>
          <p:nvPr>
            <p:ph type="title"/>
          </p:nvPr>
        </p:nvSpPr>
        <p:spPr>
          <a:xfrm>
            <a:off x="1273006" y="-140928"/>
            <a:ext cx="10515600" cy="879000"/>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4800" b="1" dirty="0">
                <a:solidFill>
                  <a:srgbClr val="C00000"/>
                </a:solidFill>
                <a:latin typeface="Times New Roman"/>
                <a:ea typeface="Times New Roman"/>
                <a:cs typeface="Times New Roman"/>
                <a:sym typeface="Times New Roman"/>
              </a:rPr>
              <a:t>Physical design of IoT</a:t>
            </a:r>
            <a:endParaRPr sz="6600" b="1" dirty="0">
              <a:solidFill>
                <a:srgbClr val="C00000"/>
              </a:solidFill>
            </a:endParaRPr>
          </a:p>
        </p:txBody>
      </p:sp>
      <p:sp>
        <p:nvSpPr>
          <p:cNvPr id="920" name="Google Shape;920;g1f88006f8a1_0_0"/>
          <p:cNvSpPr txBox="1">
            <a:spLocks noGrp="1"/>
          </p:cNvSpPr>
          <p:nvPr>
            <p:ph type="body" idx="1"/>
          </p:nvPr>
        </p:nvSpPr>
        <p:spPr>
          <a:xfrm>
            <a:off x="667494" y="830145"/>
            <a:ext cx="7603670" cy="5336861"/>
          </a:xfrm>
          <a:prstGeom prst="rect">
            <a:avLst/>
          </a:prstGeom>
          <a:noFill/>
          <a:ln>
            <a:noFill/>
          </a:ln>
        </p:spPr>
        <p:txBody>
          <a:bodyPr spcFirstLastPara="1" wrap="square" lIns="91425" tIns="45700" rIns="91425" bIns="45700" anchor="t" anchorCtr="0">
            <a:noAutofit/>
          </a:bodyPr>
          <a:lstStyle/>
          <a:p>
            <a:pPr marL="457200" lvl="0" indent="-381000" algn="just" rtl="0">
              <a:lnSpc>
                <a:spcPct val="90000"/>
              </a:lnSpc>
              <a:spcBef>
                <a:spcPts val="1000"/>
              </a:spcBef>
              <a:spcAft>
                <a:spcPts val="0"/>
              </a:spcAft>
              <a:buSzPts val="2400"/>
              <a:buFont typeface="Noto Sans Symbols"/>
              <a:buChar char="⮚"/>
            </a:pPr>
            <a:r>
              <a:rPr lang="en-US" sz="3200" dirty="0">
                <a:solidFill>
                  <a:srgbClr val="111111"/>
                </a:solidFill>
                <a:highlight>
                  <a:srgbClr val="FFFFFF"/>
                </a:highlight>
                <a:latin typeface="Times New Roman"/>
                <a:ea typeface="Times New Roman"/>
                <a:cs typeface="Times New Roman"/>
                <a:sym typeface="Times New Roman"/>
              </a:rPr>
              <a:t>The </a:t>
            </a:r>
            <a:r>
              <a:rPr lang="en-US" sz="3200" b="1" dirty="0">
                <a:solidFill>
                  <a:srgbClr val="111111"/>
                </a:solidFill>
                <a:highlight>
                  <a:srgbClr val="FFFFFF"/>
                </a:highlight>
                <a:latin typeface="Times New Roman"/>
                <a:ea typeface="Times New Roman"/>
                <a:cs typeface="Times New Roman"/>
                <a:sym typeface="Times New Roman"/>
              </a:rPr>
              <a:t>physical design</a:t>
            </a:r>
            <a:r>
              <a:rPr lang="en-US" sz="3200" dirty="0">
                <a:solidFill>
                  <a:srgbClr val="111111"/>
                </a:solidFill>
                <a:highlight>
                  <a:srgbClr val="FFFFFF"/>
                </a:highlight>
                <a:latin typeface="Times New Roman"/>
                <a:ea typeface="Times New Roman"/>
                <a:cs typeface="Times New Roman"/>
                <a:sym typeface="Times New Roman"/>
              </a:rPr>
              <a:t> of an </a:t>
            </a:r>
            <a:r>
              <a:rPr lang="en-US" sz="3200" b="1" dirty="0">
                <a:solidFill>
                  <a:srgbClr val="FF3B3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IoT</a:t>
            </a:r>
            <a:r>
              <a:rPr lang="en-US" sz="3200" dirty="0">
                <a:solidFill>
                  <a:srgbClr val="111111"/>
                </a:solidFill>
                <a:highlight>
                  <a:srgbClr val="FFFFFF"/>
                </a:highlight>
                <a:latin typeface="Times New Roman"/>
                <a:ea typeface="Times New Roman"/>
                <a:cs typeface="Times New Roman"/>
                <a:sym typeface="Times New Roman"/>
              </a:rPr>
              <a:t> system is referred to as the </a:t>
            </a:r>
            <a:r>
              <a:rPr lang="en-US" sz="3200" b="1" dirty="0">
                <a:solidFill>
                  <a:srgbClr val="111111"/>
                </a:solidFill>
                <a:highlight>
                  <a:srgbClr val="FFFFFF"/>
                </a:highlight>
                <a:latin typeface="Times New Roman"/>
                <a:ea typeface="Times New Roman"/>
                <a:cs typeface="Times New Roman"/>
                <a:sym typeface="Times New Roman"/>
              </a:rPr>
              <a:t>Things/Devices</a:t>
            </a:r>
            <a:r>
              <a:rPr lang="en-US" sz="3200" dirty="0">
                <a:solidFill>
                  <a:srgbClr val="111111"/>
                </a:solidFill>
                <a:highlight>
                  <a:srgbClr val="FFFFFF"/>
                </a:highlight>
                <a:latin typeface="Times New Roman"/>
                <a:ea typeface="Times New Roman"/>
                <a:cs typeface="Times New Roman"/>
                <a:sym typeface="Times New Roman"/>
              </a:rPr>
              <a:t> and </a:t>
            </a:r>
            <a:r>
              <a:rPr lang="en-US" sz="3200" b="1" dirty="0">
                <a:solidFill>
                  <a:schemeClr val="dk1"/>
                </a:solidFill>
                <a:highlight>
                  <a:srgbClr val="FFFFFF"/>
                </a:highlight>
                <a:latin typeface="Times New Roman"/>
                <a:ea typeface="Times New Roman"/>
                <a:cs typeface="Times New Roman"/>
                <a:sym typeface="Times New Roman"/>
              </a:rPr>
              <a:t>protocols</a:t>
            </a:r>
            <a:r>
              <a:rPr lang="en-US" sz="3200" dirty="0">
                <a:solidFill>
                  <a:srgbClr val="111111"/>
                </a:solidFill>
                <a:highlight>
                  <a:srgbClr val="FFFFFF"/>
                </a:highlight>
                <a:latin typeface="Times New Roman"/>
                <a:ea typeface="Times New Roman"/>
                <a:cs typeface="Times New Roman"/>
                <a:sym typeface="Times New Roman"/>
              </a:rPr>
              <a:t> that are used to build an IoT system. </a:t>
            </a:r>
            <a:endParaRPr sz="3200" dirty="0">
              <a:solidFill>
                <a:srgbClr val="111111"/>
              </a:solidFill>
              <a:highlight>
                <a:srgbClr val="FFFFFF"/>
              </a:highlight>
              <a:latin typeface="Times New Roman"/>
              <a:ea typeface="Times New Roman"/>
              <a:cs typeface="Times New Roman"/>
              <a:sym typeface="Times New Roman"/>
            </a:endParaRPr>
          </a:p>
          <a:p>
            <a:pPr marL="457200" lvl="0" indent="-381000" algn="just" rtl="0">
              <a:lnSpc>
                <a:spcPct val="90000"/>
              </a:lnSpc>
              <a:spcBef>
                <a:spcPts val="0"/>
              </a:spcBef>
              <a:spcAft>
                <a:spcPts val="0"/>
              </a:spcAft>
              <a:buClr>
                <a:srgbClr val="111111"/>
              </a:buClr>
              <a:buSzPts val="2400"/>
              <a:buFont typeface="Noto Sans Symbols"/>
              <a:buChar char="⮚"/>
            </a:pPr>
            <a:r>
              <a:rPr lang="en-US" sz="3200" dirty="0">
                <a:solidFill>
                  <a:srgbClr val="111111"/>
                </a:solidFill>
                <a:highlight>
                  <a:srgbClr val="FFFFFF"/>
                </a:highlight>
                <a:latin typeface="Times New Roman"/>
                <a:ea typeface="Times New Roman"/>
                <a:cs typeface="Times New Roman"/>
                <a:sym typeface="Times New Roman"/>
              </a:rPr>
              <a:t>All these </a:t>
            </a:r>
            <a:r>
              <a:rPr lang="en-US" sz="3200" b="1" dirty="0">
                <a:solidFill>
                  <a:srgbClr val="C00000"/>
                </a:solidFill>
                <a:highlight>
                  <a:srgbClr val="FFFFFF"/>
                </a:highlight>
                <a:latin typeface="Times New Roman"/>
                <a:ea typeface="Times New Roman"/>
                <a:cs typeface="Times New Roman"/>
                <a:sym typeface="Times New Roman"/>
              </a:rPr>
              <a:t>things/Devices</a:t>
            </a:r>
            <a:r>
              <a:rPr lang="en-US" sz="3200" dirty="0">
                <a:solidFill>
                  <a:srgbClr val="111111"/>
                </a:solidFill>
                <a:highlight>
                  <a:srgbClr val="FFFFFF"/>
                </a:highlight>
                <a:latin typeface="Times New Roman"/>
                <a:ea typeface="Times New Roman"/>
                <a:cs typeface="Times New Roman"/>
                <a:sym typeface="Times New Roman"/>
              </a:rPr>
              <a:t> are called Node Devices and every device has a unique identity that performs remote </a:t>
            </a:r>
            <a:r>
              <a:rPr lang="en-US" sz="3200" b="1" dirty="0">
                <a:solidFill>
                  <a:srgbClr val="111111"/>
                </a:solidFill>
                <a:highlight>
                  <a:srgbClr val="FFFFFF"/>
                </a:highlight>
                <a:latin typeface="Times New Roman"/>
                <a:ea typeface="Times New Roman"/>
                <a:cs typeface="Times New Roman"/>
                <a:sym typeface="Times New Roman"/>
              </a:rPr>
              <a:t>sensing, actuating and monitoring work. </a:t>
            </a:r>
            <a:endParaRPr sz="3200" b="1" dirty="0">
              <a:solidFill>
                <a:srgbClr val="111111"/>
              </a:solidFill>
              <a:highlight>
                <a:srgbClr val="FFFFFF"/>
              </a:highlight>
              <a:latin typeface="Times New Roman"/>
              <a:ea typeface="Times New Roman"/>
              <a:cs typeface="Times New Roman"/>
              <a:sym typeface="Times New Roman"/>
            </a:endParaRPr>
          </a:p>
          <a:p>
            <a:pPr marL="457200" lvl="0" indent="-381000" algn="just" rtl="0">
              <a:lnSpc>
                <a:spcPct val="90000"/>
              </a:lnSpc>
              <a:spcBef>
                <a:spcPts val="0"/>
              </a:spcBef>
              <a:spcAft>
                <a:spcPts val="0"/>
              </a:spcAft>
              <a:buClr>
                <a:srgbClr val="111111"/>
              </a:buClr>
              <a:buSzPts val="2400"/>
              <a:buFont typeface="Noto Sans Symbols"/>
              <a:buChar char="⮚"/>
            </a:pPr>
            <a:r>
              <a:rPr lang="en-US" sz="3200" dirty="0">
                <a:solidFill>
                  <a:srgbClr val="111111"/>
                </a:solidFill>
                <a:highlight>
                  <a:srgbClr val="FFFFFF"/>
                </a:highlight>
                <a:latin typeface="Times New Roman"/>
                <a:ea typeface="Times New Roman"/>
                <a:cs typeface="Times New Roman"/>
                <a:sym typeface="Times New Roman"/>
              </a:rPr>
              <a:t>The protocols that are used </a:t>
            </a:r>
            <a:r>
              <a:rPr lang="en-US" sz="3200" b="1" dirty="0">
                <a:solidFill>
                  <a:srgbClr val="002060"/>
                </a:solidFill>
                <a:highlight>
                  <a:srgbClr val="FFFFFF"/>
                </a:highlight>
                <a:latin typeface="Times New Roman"/>
                <a:ea typeface="Times New Roman"/>
                <a:cs typeface="Times New Roman"/>
                <a:sym typeface="Times New Roman"/>
              </a:rPr>
              <a:t>to establish communication</a:t>
            </a:r>
            <a:r>
              <a:rPr lang="en-US" sz="3200" dirty="0">
                <a:solidFill>
                  <a:srgbClr val="111111"/>
                </a:solidFill>
                <a:highlight>
                  <a:srgbClr val="FFFFFF"/>
                </a:highlight>
                <a:latin typeface="Times New Roman"/>
                <a:ea typeface="Times New Roman"/>
                <a:cs typeface="Times New Roman"/>
                <a:sym typeface="Times New Roman"/>
              </a:rPr>
              <a:t> between the </a:t>
            </a:r>
            <a:r>
              <a:rPr lang="en-US" sz="3200" b="1" dirty="0">
                <a:solidFill>
                  <a:srgbClr val="111111"/>
                </a:solidFill>
                <a:highlight>
                  <a:srgbClr val="FFFFFF"/>
                </a:highlight>
                <a:latin typeface="Times New Roman"/>
                <a:ea typeface="Times New Roman"/>
                <a:cs typeface="Times New Roman"/>
                <a:sym typeface="Times New Roman"/>
              </a:rPr>
              <a:t>Node devices</a:t>
            </a:r>
            <a:r>
              <a:rPr lang="en-US" sz="3200" dirty="0">
                <a:solidFill>
                  <a:srgbClr val="111111"/>
                </a:solidFill>
                <a:highlight>
                  <a:srgbClr val="FFFFFF"/>
                </a:highlight>
                <a:latin typeface="Times New Roman"/>
                <a:ea typeface="Times New Roman"/>
                <a:cs typeface="Times New Roman"/>
                <a:sym typeface="Times New Roman"/>
              </a:rPr>
              <a:t> and </a:t>
            </a:r>
            <a:r>
              <a:rPr lang="en-US" sz="3200" b="1" dirty="0">
                <a:solidFill>
                  <a:srgbClr val="111111"/>
                </a:solidFill>
                <a:highlight>
                  <a:srgbClr val="FFFFFF"/>
                </a:highlight>
                <a:latin typeface="Times New Roman"/>
                <a:ea typeface="Times New Roman"/>
                <a:cs typeface="Times New Roman"/>
                <a:sym typeface="Times New Roman"/>
              </a:rPr>
              <a:t>servers over the internet.</a:t>
            </a:r>
            <a:endParaRPr sz="3200" b="1" dirty="0">
              <a:solidFill>
                <a:srgbClr val="111111"/>
              </a:solidFill>
              <a:highlight>
                <a:srgbClr val="FFFFFF"/>
              </a:highlight>
              <a:latin typeface="Times New Roman"/>
              <a:ea typeface="Times New Roman"/>
              <a:cs typeface="Times New Roman"/>
              <a:sym typeface="Times New Roman"/>
            </a:endParaRPr>
          </a:p>
        </p:txBody>
      </p:sp>
      <p:sp>
        <p:nvSpPr>
          <p:cNvPr id="921" name="Google Shape;921;g1f88006f8a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pic>
        <p:nvPicPr>
          <p:cNvPr id="922" name="Google Shape;922;g1f88006f8a1_0_0"/>
          <p:cNvPicPr preferRelativeResize="0"/>
          <p:nvPr/>
        </p:nvPicPr>
        <p:blipFill rotWithShape="1">
          <a:blip r:embed="rId4">
            <a:alphaModFix/>
          </a:blip>
          <a:srcRect/>
          <a:stretch/>
        </p:blipFill>
        <p:spPr>
          <a:xfrm>
            <a:off x="8427306" y="955016"/>
            <a:ext cx="3764694" cy="4026625"/>
          </a:xfrm>
          <a:prstGeom prst="rect">
            <a:avLst/>
          </a:prstGeom>
          <a:noFill/>
          <a:ln>
            <a:noFill/>
          </a:ln>
        </p:spPr>
      </p:pic>
      <p:sp>
        <p:nvSpPr>
          <p:cNvPr id="923" name="Google Shape;923;g1f88006f8a1_0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09414FA-2399-4E13-846C-2457DFDC18C2}" type="datetime1">
              <a:rPr lang="en-US" smtClean="0"/>
              <a:t>3/8/2023</a:t>
            </a:fld>
            <a:endParaRPr/>
          </a:p>
        </p:txBody>
      </p:sp>
      <p:sp>
        <p:nvSpPr>
          <p:cNvPr id="924" name="Google Shape;924;g1f88006f8a1_0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925" name="Google Shape;925;g1f88006f8a1_0_0"/>
          <p:cNvPicPr preferRelativeResize="0"/>
          <p:nvPr/>
        </p:nvPicPr>
        <p:blipFill rotWithShape="1">
          <a:blip r:embed="rId5">
            <a:alphaModFix/>
          </a:blip>
          <a:srcRect/>
          <a:stretch/>
        </p:blipFill>
        <p:spPr>
          <a:xfrm>
            <a:off x="113529" y="46882"/>
            <a:ext cx="724508" cy="654774"/>
          </a:xfrm>
          <a:prstGeom prst="rect">
            <a:avLst/>
          </a:prstGeom>
          <a:noFill/>
          <a:ln>
            <a:noFill/>
          </a:ln>
        </p:spPr>
      </p:pic>
      <p:cxnSp>
        <p:nvCxnSpPr>
          <p:cNvPr id="926" name="Google Shape;926;g1f88006f8a1_0_0"/>
          <p:cNvCxnSpPr/>
          <p:nvPr/>
        </p:nvCxnSpPr>
        <p:spPr>
          <a:xfrm rot="10800000" flipH="1">
            <a:off x="31575" y="832744"/>
            <a:ext cx="12192000" cy="27600"/>
          </a:xfrm>
          <a:prstGeom prst="straightConnector1">
            <a:avLst/>
          </a:prstGeom>
          <a:noFill/>
          <a:ln w="9525" cap="flat" cmpd="sng">
            <a:solidFill>
              <a:srgbClr val="00B050"/>
            </a:solidFill>
            <a:prstDash val="solid"/>
            <a:round/>
            <a:headEnd type="none" w="sm" len="sm"/>
            <a:tailEnd type="none" w="sm" len="sm"/>
          </a:ln>
        </p:spPr>
      </p:cxnSp>
      <p:sp>
        <p:nvSpPr>
          <p:cNvPr id="927" name="Google Shape;927;g1f88006f8a1_0_0"/>
          <p:cNvSpPr/>
          <p:nvPr/>
        </p:nvSpPr>
        <p:spPr>
          <a:xfrm>
            <a:off x="195895" y="6259082"/>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28" name="Google Shape;928;g1f88006f8a1_0_0"/>
          <p:cNvCxnSpPr/>
          <p:nvPr/>
        </p:nvCxnSpPr>
        <p:spPr>
          <a:xfrm flipH="1">
            <a:off x="823637" y="-84205"/>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29" name="Google Shape;929;g1f88006f8a1_0_0"/>
          <p:cNvCxnSpPr/>
          <p:nvPr/>
        </p:nvCxnSpPr>
        <p:spPr>
          <a:xfrm>
            <a:off x="39528" y="6167007"/>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g2014d0037b9_0_42"/>
          <p:cNvSpPr txBox="1">
            <a:spLocks noGrp="1"/>
          </p:cNvSpPr>
          <p:nvPr>
            <p:ph type="title"/>
          </p:nvPr>
        </p:nvSpPr>
        <p:spPr>
          <a:xfrm>
            <a:off x="912225" y="-106987"/>
            <a:ext cx="10515600" cy="879000"/>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5400" b="1" dirty="0">
                <a:solidFill>
                  <a:srgbClr val="C00000"/>
                </a:solidFill>
                <a:latin typeface="Times New Roman"/>
                <a:ea typeface="Times New Roman"/>
                <a:cs typeface="Times New Roman"/>
                <a:sym typeface="Times New Roman"/>
              </a:rPr>
              <a:t>Physical design of IoT</a:t>
            </a:r>
            <a:endParaRPr sz="7200" b="1" dirty="0">
              <a:solidFill>
                <a:srgbClr val="C00000"/>
              </a:solidFill>
            </a:endParaRPr>
          </a:p>
        </p:txBody>
      </p:sp>
      <p:sp>
        <p:nvSpPr>
          <p:cNvPr id="936" name="Google Shape;936;g2014d0037b9_0_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pic>
        <p:nvPicPr>
          <p:cNvPr id="937" name="Google Shape;937;g2014d0037b9_0_42"/>
          <p:cNvPicPr preferRelativeResize="0"/>
          <p:nvPr/>
        </p:nvPicPr>
        <p:blipFill rotWithShape="1">
          <a:blip r:embed="rId3">
            <a:alphaModFix/>
          </a:blip>
          <a:srcRect/>
          <a:stretch/>
        </p:blipFill>
        <p:spPr>
          <a:xfrm>
            <a:off x="484130" y="837121"/>
            <a:ext cx="10943695" cy="5553628"/>
          </a:xfrm>
          <a:prstGeom prst="rect">
            <a:avLst/>
          </a:prstGeom>
          <a:noFill/>
          <a:ln>
            <a:noFill/>
          </a:ln>
        </p:spPr>
      </p:pic>
      <p:pic>
        <p:nvPicPr>
          <p:cNvPr id="938" name="Google Shape;938;g2014d0037b9_0_42"/>
          <p:cNvPicPr preferRelativeResize="0"/>
          <p:nvPr/>
        </p:nvPicPr>
        <p:blipFill rotWithShape="1">
          <a:blip r:embed="rId4">
            <a:alphaModFix/>
          </a:blip>
          <a:srcRect/>
          <a:stretch/>
        </p:blipFill>
        <p:spPr>
          <a:xfrm>
            <a:off x="31575" y="159419"/>
            <a:ext cx="724508" cy="654774"/>
          </a:xfrm>
          <a:prstGeom prst="rect">
            <a:avLst/>
          </a:prstGeom>
          <a:noFill/>
          <a:ln>
            <a:noFill/>
          </a:ln>
        </p:spPr>
      </p:pic>
      <p:sp>
        <p:nvSpPr>
          <p:cNvPr id="939" name="Google Shape;939;g2014d0037b9_0_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8E65477-2DC4-45A9-9C75-16F1831C666A}" type="datetime1">
              <a:rPr lang="en-US" smtClean="0"/>
              <a:t>3/8/2023</a:t>
            </a:fld>
            <a:endParaRPr/>
          </a:p>
        </p:txBody>
      </p:sp>
      <p:sp>
        <p:nvSpPr>
          <p:cNvPr id="940" name="Google Shape;940;g2014d0037b9_0_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cxnSp>
        <p:nvCxnSpPr>
          <p:cNvPr id="941" name="Google Shape;941;g2014d0037b9_0_4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42" name="Google Shape;942;g2014d0037b9_0_4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43" name="Google Shape;943;g2014d0037b9_0_42"/>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44" name="Google Shape;944;g2014d0037b9_0_4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45" name="Google Shape;945;g2014d0037b9_0_42"/>
          <p:cNvSpPr/>
          <p:nvPr/>
        </p:nvSpPr>
        <p:spPr>
          <a:xfrm>
            <a:off x="872707" y="5709938"/>
            <a:ext cx="299152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A"/>
                </a:solidFill>
                <a:latin typeface="Arial"/>
                <a:ea typeface="Arial"/>
                <a:cs typeface="Arial"/>
                <a:sym typeface="Arial"/>
              </a:rPr>
              <a:t>Double Data Rate </a:t>
            </a:r>
            <a:endParaRPr sz="1400" b="1" i="0" u="none" strike="noStrike" cap="none">
              <a:solidFill>
                <a:srgbClr val="00000A"/>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A"/>
                </a:solidFill>
                <a:latin typeface="Arial"/>
                <a:ea typeface="Arial"/>
                <a:cs typeface="Arial"/>
                <a:sym typeface="Arial"/>
              </a:rPr>
              <a:t>Dynamic Random-Access Memory.</a:t>
            </a:r>
            <a:endParaRPr sz="1400" b="0" i="0" u="none" strike="noStrike" cap="none">
              <a:solidFill>
                <a:srgbClr val="000000"/>
              </a:solidFill>
              <a:latin typeface="Arial"/>
              <a:ea typeface="Arial"/>
              <a:cs typeface="Arial"/>
              <a:sym typeface="Arial"/>
            </a:endParaRPr>
          </a:p>
        </p:txBody>
      </p:sp>
      <p:sp>
        <p:nvSpPr>
          <p:cNvPr id="4" name="Rectangle 3"/>
          <p:cNvSpPr/>
          <p:nvPr/>
        </p:nvSpPr>
        <p:spPr>
          <a:xfrm>
            <a:off x="6248656" y="4037112"/>
            <a:ext cx="2973891" cy="307777"/>
          </a:xfrm>
          <a:prstGeom prst="rect">
            <a:avLst/>
          </a:prstGeom>
        </p:spPr>
        <p:txBody>
          <a:bodyPr wrap="none">
            <a:spAutoFit/>
          </a:bodyPr>
          <a:lstStyle/>
          <a:p>
            <a:r>
              <a:rPr lang="en-GB" b="1" dirty="0">
                <a:solidFill>
                  <a:srgbClr val="C00000"/>
                </a:solidFill>
                <a:latin typeface="Arial" panose="020B0604020202020204" pitchFamily="34" charset="0"/>
              </a:rPr>
              <a:t>Secure Digital</a:t>
            </a:r>
            <a:r>
              <a:rPr lang="en-GB" dirty="0">
                <a:solidFill>
                  <a:srgbClr val="444444"/>
                </a:solidFill>
                <a:latin typeface="Arial" panose="020B0604020202020204" pitchFamily="34" charset="0"/>
              </a:rPr>
              <a:t> </a:t>
            </a:r>
            <a:r>
              <a:rPr lang="en-GB" b="1" dirty="0">
                <a:solidFill>
                  <a:srgbClr val="444444"/>
                </a:solidFill>
                <a:latin typeface="Arial" panose="020B0604020202020204" pitchFamily="34" charset="0"/>
              </a:rPr>
              <a:t>(SD) memory card</a:t>
            </a:r>
            <a:endParaRPr lang="en-IN" dirty="0"/>
          </a:p>
        </p:txBody>
      </p:sp>
      <p:sp>
        <p:nvSpPr>
          <p:cNvPr id="6" name="Rectangle 5"/>
          <p:cNvSpPr/>
          <p:nvPr/>
        </p:nvSpPr>
        <p:spPr>
          <a:xfrm>
            <a:off x="6248656" y="5146019"/>
            <a:ext cx="1566454" cy="307777"/>
          </a:xfrm>
          <a:prstGeom prst="rect">
            <a:avLst/>
          </a:prstGeom>
        </p:spPr>
        <p:txBody>
          <a:bodyPr wrap="none">
            <a:spAutoFit/>
          </a:bodyPr>
          <a:lstStyle/>
          <a:p>
            <a:r>
              <a:rPr lang="en-IN" b="1" dirty="0" err="1">
                <a:solidFill>
                  <a:srgbClr val="C00000"/>
                </a:solidFill>
                <a:latin typeface="Arial" panose="020B0604020202020204" pitchFamily="34" charset="0"/>
              </a:rPr>
              <a:t>MultiMediaCard</a:t>
            </a:r>
            <a:r>
              <a:rPr lang="en-IN" b="1" dirty="0">
                <a:solidFill>
                  <a:srgbClr val="C00000"/>
                </a:solidFill>
                <a:latin typeface="Arial" panose="020B0604020202020204" pitchFamily="34" charset="0"/>
              </a:rPr>
              <a:t> </a:t>
            </a:r>
            <a:endParaRPr lang="en-IN" b="1" dirty="0">
              <a:solidFill>
                <a:srgbClr val="C00000"/>
              </a:solidFill>
            </a:endParaRPr>
          </a:p>
        </p:txBody>
      </p:sp>
      <p:sp>
        <p:nvSpPr>
          <p:cNvPr id="18" name="Rectangle 17"/>
          <p:cNvSpPr/>
          <p:nvPr/>
        </p:nvSpPr>
        <p:spPr>
          <a:xfrm>
            <a:off x="6248656" y="5663771"/>
            <a:ext cx="3212739" cy="307777"/>
          </a:xfrm>
          <a:prstGeom prst="rect">
            <a:avLst/>
          </a:prstGeom>
        </p:spPr>
        <p:txBody>
          <a:bodyPr wrap="none">
            <a:spAutoFit/>
          </a:bodyPr>
          <a:lstStyle/>
          <a:p>
            <a:r>
              <a:rPr lang="en-GB" b="1" dirty="0">
                <a:solidFill>
                  <a:srgbClr val="C00000"/>
                </a:solidFill>
                <a:latin typeface="Arial" panose="020B0604020202020204" pitchFamily="34" charset="0"/>
              </a:rPr>
              <a:t>Secure Digital</a:t>
            </a:r>
            <a:r>
              <a:rPr lang="en-GB" dirty="0">
                <a:solidFill>
                  <a:srgbClr val="444444"/>
                </a:solidFill>
                <a:latin typeface="Arial" panose="020B0604020202020204" pitchFamily="34" charset="0"/>
              </a:rPr>
              <a:t> </a:t>
            </a:r>
            <a:r>
              <a:rPr lang="en-GB" dirty="0" smtClean="0">
                <a:solidFill>
                  <a:srgbClr val="444444"/>
                </a:solidFill>
                <a:latin typeface="Arial" panose="020B0604020202020204" pitchFamily="34" charset="0"/>
              </a:rPr>
              <a:t>IO </a:t>
            </a:r>
            <a:r>
              <a:rPr lang="en-GB" b="1" dirty="0" smtClean="0">
                <a:solidFill>
                  <a:srgbClr val="444444"/>
                </a:solidFill>
                <a:latin typeface="Arial" panose="020B0604020202020204" pitchFamily="34" charset="0"/>
              </a:rPr>
              <a:t>(SD</a:t>
            </a:r>
            <a:r>
              <a:rPr lang="en-GB" b="1" dirty="0">
                <a:solidFill>
                  <a:srgbClr val="444444"/>
                </a:solidFill>
                <a:latin typeface="Arial" panose="020B0604020202020204" pitchFamily="34" charset="0"/>
              </a:rPr>
              <a:t>) memory card</a:t>
            </a:r>
            <a:endParaRPr lang="en-IN" dirty="0"/>
          </a:p>
        </p:txBody>
      </p:sp>
      <p:sp>
        <p:nvSpPr>
          <p:cNvPr id="7" name="Rectangle 6"/>
          <p:cNvSpPr/>
          <p:nvPr/>
        </p:nvSpPr>
        <p:spPr>
          <a:xfrm>
            <a:off x="9102792" y="3457055"/>
            <a:ext cx="1867819" cy="307777"/>
          </a:xfrm>
          <a:prstGeom prst="rect">
            <a:avLst/>
          </a:prstGeom>
        </p:spPr>
        <p:txBody>
          <a:bodyPr wrap="none">
            <a:spAutoFit/>
          </a:bodyPr>
          <a:lstStyle/>
          <a:p>
            <a:r>
              <a:rPr lang="en-IN" dirty="0">
                <a:solidFill>
                  <a:srgbClr val="444444"/>
                </a:solidFill>
                <a:latin typeface="Arial" panose="020B0604020202020204" pitchFamily="34" charset="0"/>
              </a:rPr>
              <a:t>Serial </a:t>
            </a:r>
            <a:r>
              <a:rPr lang="en-IN" dirty="0" smtClean="0">
                <a:solidFill>
                  <a:srgbClr val="444444"/>
                </a:solidFill>
                <a:latin typeface="Arial" panose="020B0604020202020204" pitchFamily="34" charset="0"/>
              </a:rPr>
              <a:t>Peripheral </a:t>
            </a:r>
            <a:r>
              <a:rPr lang="en-IN" dirty="0">
                <a:solidFill>
                  <a:srgbClr val="444444"/>
                </a:solidFill>
                <a:latin typeface="Arial" panose="020B0604020202020204" pitchFamily="34" charset="0"/>
              </a:rPr>
              <a:t>Bus</a:t>
            </a:r>
            <a:endParaRPr lang="en-IN" dirty="0"/>
          </a:p>
        </p:txBody>
      </p:sp>
      <p:sp>
        <p:nvSpPr>
          <p:cNvPr id="8" name="Rectangle 7"/>
          <p:cNvSpPr/>
          <p:nvPr/>
        </p:nvSpPr>
        <p:spPr>
          <a:xfrm>
            <a:off x="9102792" y="4339146"/>
            <a:ext cx="2141933" cy="307777"/>
          </a:xfrm>
          <a:prstGeom prst="rect">
            <a:avLst/>
          </a:prstGeom>
        </p:spPr>
        <p:txBody>
          <a:bodyPr wrap="none">
            <a:spAutoFit/>
          </a:bodyPr>
          <a:lstStyle/>
          <a:p>
            <a:r>
              <a:rPr lang="en-IN" b="1" dirty="0">
                <a:solidFill>
                  <a:srgbClr val="C00000"/>
                </a:solidFill>
                <a:latin typeface="Arial" panose="020B0604020202020204" pitchFamily="34" charset="0"/>
              </a:rPr>
              <a:t>Inter-integrated-circuit </a:t>
            </a:r>
            <a:endParaRPr lang="en-IN" b="1" dirty="0">
              <a:solidFill>
                <a:srgbClr val="C00000"/>
              </a:solidFill>
            </a:endParaRPr>
          </a:p>
        </p:txBody>
      </p:sp>
      <p:sp>
        <p:nvSpPr>
          <p:cNvPr id="9" name="Rectangle 8"/>
          <p:cNvSpPr/>
          <p:nvPr/>
        </p:nvSpPr>
        <p:spPr>
          <a:xfrm>
            <a:off x="9014626" y="5257938"/>
            <a:ext cx="2044149" cy="307777"/>
          </a:xfrm>
          <a:prstGeom prst="rect">
            <a:avLst/>
          </a:prstGeom>
        </p:spPr>
        <p:txBody>
          <a:bodyPr wrap="none">
            <a:spAutoFit/>
          </a:bodyPr>
          <a:lstStyle/>
          <a:p>
            <a:r>
              <a:rPr lang="en-IN" dirty="0">
                <a:solidFill>
                  <a:srgbClr val="111111"/>
                </a:solidFill>
                <a:latin typeface="Arial" panose="020B0604020202020204" pitchFamily="34" charset="0"/>
              </a:rPr>
              <a:t>Controller area network</a:t>
            </a:r>
            <a:endParaRPr lang="en-IN" dirty="0"/>
          </a:p>
        </p:txBody>
      </p:sp>
      <p:sp>
        <p:nvSpPr>
          <p:cNvPr id="10" name="Rectangle 9"/>
          <p:cNvSpPr/>
          <p:nvPr/>
        </p:nvSpPr>
        <p:spPr>
          <a:xfrm>
            <a:off x="864432" y="2155002"/>
            <a:ext cx="1898277" cy="307777"/>
          </a:xfrm>
          <a:prstGeom prst="rect">
            <a:avLst/>
          </a:prstGeom>
        </p:spPr>
        <p:txBody>
          <a:bodyPr wrap="none">
            <a:spAutoFit/>
          </a:bodyPr>
          <a:lstStyle/>
          <a:p>
            <a:r>
              <a:rPr lang="en-IN" dirty="0">
                <a:solidFill>
                  <a:srgbClr val="424242"/>
                </a:solidFill>
                <a:latin typeface="Sweetwater"/>
              </a:rPr>
              <a:t> </a:t>
            </a:r>
            <a:r>
              <a:rPr lang="en-IN" dirty="0">
                <a:solidFill>
                  <a:srgbClr val="0072BA"/>
                </a:solidFill>
                <a:latin typeface="Sweetwater"/>
                <a:hlinkClick r:id="rId5"/>
              </a:rPr>
              <a:t>Universal Serial Bus</a:t>
            </a:r>
            <a:r>
              <a:rPr lang="en-IN" dirty="0">
                <a:solidFill>
                  <a:srgbClr val="424242"/>
                </a:solidFill>
                <a:latin typeface="Sweetwater"/>
              </a:rPr>
              <a:t>.</a:t>
            </a:r>
            <a:endParaRPr lang="en-IN" dirty="0"/>
          </a:p>
        </p:txBody>
      </p:sp>
      <p:sp>
        <p:nvSpPr>
          <p:cNvPr id="11" name="Rectangle 10"/>
          <p:cNvSpPr/>
          <p:nvPr/>
        </p:nvSpPr>
        <p:spPr>
          <a:xfrm>
            <a:off x="850105" y="2897927"/>
            <a:ext cx="1518364" cy="307777"/>
          </a:xfrm>
          <a:prstGeom prst="rect">
            <a:avLst/>
          </a:prstGeom>
        </p:spPr>
        <p:txBody>
          <a:bodyPr wrap="none">
            <a:spAutoFit/>
          </a:bodyPr>
          <a:lstStyle/>
          <a:p>
            <a:r>
              <a:rPr lang="en-IN" dirty="0">
                <a:solidFill>
                  <a:srgbClr val="C00000"/>
                </a:solidFill>
                <a:latin typeface="Arial" panose="020B0604020202020204" pitchFamily="34" charset="0"/>
              </a:rPr>
              <a:t>Registered Jack </a:t>
            </a:r>
            <a:endParaRPr lang="en-IN" dirty="0">
              <a:solidFill>
                <a:srgbClr val="C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521D850-20B4-4D27-BD48-9FC169180DCF}" type="datetime1">
              <a:rPr lang="en-US" sz="1050" b="1" smtClean="0">
                <a:solidFill>
                  <a:srgbClr val="000000"/>
                </a:solidFill>
                <a:latin typeface="Times New Roman"/>
                <a:cs typeface="Times New Roman"/>
                <a:sym typeface="Times New Roman"/>
              </a:rPr>
              <a:t>3/8/2023</a:t>
            </a:fld>
            <a:endParaRPr sz="1050" b="1">
              <a:solidFill>
                <a:srgbClr val="000000"/>
              </a:solidFill>
              <a:latin typeface="Times New Roman"/>
              <a:ea typeface="Times New Roman"/>
              <a:cs typeface="Times New Roman"/>
              <a:sym typeface="Times New Roman"/>
            </a:endParaRPr>
          </a:p>
        </p:txBody>
      </p:sp>
      <p:sp>
        <p:nvSpPr>
          <p:cNvPr id="220" name="Google Shape;22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221" name="Google Shape;221;p7"/>
          <p:cNvSpPr/>
          <p:nvPr/>
        </p:nvSpPr>
        <p:spPr>
          <a:xfrm>
            <a:off x="10795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222" name="Google Shape;222;p7"/>
          <p:cNvCxnSpPr/>
          <p:nvPr/>
        </p:nvCxnSpPr>
        <p:spPr>
          <a:xfrm rot="10800000" flipH="1">
            <a:off x="0" y="1001778"/>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23" name="Google Shape;223;p7"/>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24" name="Google Shape;224;p7"/>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25" name="Google Shape;225;p7"/>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26" name="Google Shape;22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27" name="Google Shape;227;p7"/>
          <p:cNvSpPr/>
          <p:nvPr/>
        </p:nvSpPr>
        <p:spPr>
          <a:xfrm>
            <a:off x="1507499" y="318773"/>
            <a:ext cx="4519186" cy="590931"/>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rgbClr val="000000"/>
              </a:buClr>
              <a:buSzPts val="3600"/>
              <a:buFont typeface="Arial"/>
              <a:buNone/>
            </a:pPr>
            <a:r>
              <a:rPr lang="en-US" sz="3600" b="1" i="0" u="none" strike="noStrike" cap="none">
                <a:solidFill>
                  <a:srgbClr val="FF0000"/>
                </a:solidFill>
                <a:latin typeface="Arial"/>
                <a:ea typeface="Arial"/>
                <a:cs typeface="Arial"/>
                <a:sym typeface="Arial"/>
              </a:rPr>
              <a:t>Course Objectives: </a:t>
            </a:r>
            <a:endParaRPr sz="3600" b="0" i="0" u="none" strike="noStrike" cap="none">
              <a:solidFill>
                <a:srgbClr val="FF0000"/>
              </a:solidFill>
              <a:latin typeface="Arial"/>
              <a:ea typeface="Arial"/>
              <a:cs typeface="Arial"/>
              <a:sym typeface="Arial"/>
            </a:endParaRPr>
          </a:p>
        </p:txBody>
      </p:sp>
      <p:sp>
        <p:nvSpPr>
          <p:cNvPr id="228" name="Google Shape;228;p7"/>
          <p:cNvSpPr/>
          <p:nvPr/>
        </p:nvSpPr>
        <p:spPr>
          <a:xfrm>
            <a:off x="944560" y="1104966"/>
            <a:ext cx="11007436"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imes New Roman"/>
                <a:ea typeface="Times New Roman"/>
                <a:cs typeface="Times New Roman"/>
                <a:sym typeface="Times New Roman"/>
              </a:rPr>
              <a:t>By participating in and understanding all facets of this Course a student will be 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Times New Roman"/>
                <a:ea typeface="Times New Roman"/>
                <a:cs typeface="Times New Roman"/>
                <a:sym typeface="Times New Roman"/>
              </a:rPr>
              <a:t>1. Knowledge: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i. To understand the components and techniques used in IoT development environment </a:t>
            </a:r>
            <a:endParaRPr sz="1400" b="1"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ii. To apply the knowledge of fundamentals in IoT for various applications. </a:t>
            </a:r>
            <a:endParaRPr sz="1400" b="1"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imes New Roman"/>
                <a:ea typeface="Times New Roman"/>
                <a:cs typeface="Times New Roman"/>
                <a:sym typeface="Times New Roman"/>
              </a:rPr>
              <a:t>iii. To acquire the knowledge of the Pentium processor architectural features, programmer’s model, system registers.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Times New Roman"/>
                <a:ea typeface="Times New Roman"/>
                <a:cs typeface="Times New Roman"/>
                <a:sym typeface="Times New Roman"/>
              </a:rPr>
              <a:t>2. Skill: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imes New Roman"/>
                <a:ea typeface="Times New Roman"/>
                <a:cs typeface="Times New Roman"/>
                <a:sym typeface="Times New Roman"/>
              </a:rPr>
              <a:t>i. To learn Pentium addressing modes and instruction set for the development of x86/64-bit assembly language programs.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Times New Roman"/>
                <a:ea typeface="Times New Roman"/>
                <a:cs typeface="Times New Roman"/>
                <a:sym typeface="Times New Roman"/>
              </a:rPr>
              <a:t>3. Attitude: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imes New Roman"/>
                <a:ea typeface="Times New Roman"/>
                <a:cs typeface="Times New Roman"/>
                <a:sym typeface="Times New Roman"/>
              </a:rPr>
              <a:t>i. To describe the role of Memory Management Unit and Privilege levels in protected mode of Pentium processor.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imes New Roman"/>
                <a:ea typeface="Times New Roman"/>
                <a:cs typeface="Times New Roman"/>
                <a:sym typeface="Times New Roman"/>
              </a:rPr>
              <a:t>ii. To learn the role of CPU in handling multitasking and processing of interrupts and exceptions in Pentium environment.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g2014d0037b9_0_42"/>
          <p:cNvSpPr txBox="1">
            <a:spLocks noGrp="1"/>
          </p:cNvSpPr>
          <p:nvPr>
            <p:ph type="title"/>
          </p:nvPr>
        </p:nvSpPr>
        <p:spPr>
          <a:xfrm>
            <a:off x="912225" y="-106987"/>
            <a:ext cx="10515600" cy="879000"/>
          </a:xfrm>
          <a:prstGeom prst="rect">
            <a:avLst/>
          </a:prstGeom>
          <a:noFill/>
          <a:ln>
            <a:noFill/>
          </a:ln>
        </p:spPr>
        <p:txBody>
          <a:bodyPr spcFirstLastPara="1" wrap="square" lIns="91425" tIns="45700" rIns="91425" bIns="45700" anchor="ctr" anchorCtr="0">
            <a:normAutofit/>
          </a:bodyPr>
          <a:lstStyle/>
          <a:p>
            <a:pPr marL="0" lvl="0" indent="0" algn="just" rtl="0">
              <a:lnSpc>
                <a:spcPct val="106000"/>
              </a:lnSpc>
              <a:spcBef>
                <a:spcPts val="1800"/>
              </a:spcBef>
              <a:spcAft>
                <a:spcPts val="0"/>
              </a:spcAft>
              <a:buSzPts val="1800"/>
              <a:buNone/>
            </a:pPr>
            <a:r>
              <a:rPr lang="en-US" sz="3300" dirty="0">
                <a:solidFill>
                  <a:srgbClr val="FF0000"/>
                </a:solidFill>
                <a:latin typeface="Times New Roman"/>
                <a:ea typeface="Times New Roman"/>
                <a:cs typeface="Times New Roman"/>
                <a:sym typeface="Times New Roman"/>
              </a:rPr>
              <a:t>Physical design of IoT</a:t>
            </a:r>
            <a:endParaRPr dirty="0">
              <a:solidFill>
                <a:srgbClr val="FF0000"/>
              </a:solidFill>
            </a:endParaRPr>
          </a:p>
        </p:txBody>
      </p:sp>
      <p:sp>
        <p:nvSpPr>
          <p:cNvPr id="936" name="Google Shape;936;g2014d0037b9_0_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90</a:t>
            </a:fld>
            <a:endParaRPr/>
          </a:p>
        </p:txBody>
      </p:sp>
      <p:pic>
        <p:nvPicPr>
          <p:cNvPr id="938" name="Google Shape;938;g2014d0037b9_0_4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939" name="Google Shape;939;g2014d0037b9_0_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8E65477-2DC4-45A9-9C75-16F1831C666A}" type="datetime1">
              <a:rPr lang="en-US" smtClean="0"/>
              <a:t>3/8/2023</a:t>
            </a:fld>
            <a:endParaRPr/>
          </a:p>
        </p:txBody>
      </p:sp>
      <p:sp>
        <p:nvSpPr>
          <p:cNvPr id="940" name="Google Shape;940;g2014d0037b9_0_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cxnSp>
        <p:nvCxnSpPr>
          <p:cNvPr id="941" name="Google Shape;941;g2014d0037b9_0_4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42" name="Google Shape;942;g2014d0037b9_0_4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43" name="Google Shape;943;g2014d0037b9_0_42"/>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44" name="Google Shape;944;g2014d0037b9_0_4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45" name="Google Shape;945;g2014d0037b9_0_42"/>
          <p:cNvSpPr/>
          <p:nvPr/>
        </p:nvSpPr>
        <p:spPr>
          <a:xfrm>
            <a:off x="872707" y="5709938"/>
            <a:ext cx="299152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A"/>
                </a:solidFill>
                <a:latin typeface="Arial"/>
                <a:ea typeface="Arial"/>
                <a:cs typeface="Arial"/>
                <a:sym typeface="Arial"/>
              </a:rPr>
              <a:t>Double Data Rate </a:t>
            </a:r>
            <a:endParaRPr sz="1400" b="1" i="0" u="none" strike="noStrike" cap="none">
              <a:solidFill>
                <a:srgbClr val="00000A"/>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A"/>
                </a:solidFill>
                <a:latin typeface="Arial"/>
                <a:ea typeface="Arial"/>
                <a:cs typeface="Arial"/>
                <a:sym typeface="Arial"/>
              </a:rPr>
              <a:t>Dynamic Random-Access Memory.</a:t>
            </a:r>
            <a:endParaRPr sz="1400" b="0" i="0" u="none" strike="noStrike" cap="none">
              <a:solidFill>
                <a:srgbClr val="000000"/>
              </a:solidFill>
              <a:latin typeface="Arial"/>
              <a:ea typeface="Arial"/>
              <a:cs typeface="Arial"/>
              <a:sym typeface="Arial"/>
            </a:endParaRPr>
          </a:p>
        </p:txBody>
      </p:sp>
      <p:sp>
        <p:nvSpPr>
          <p:cNvPr id="3" name="Rectangle 2"/>
          <p:cNvSpPr/>
          <p:nvPr/>
        </p:nvSpPr>
        <p:spPr>
          <a:xfrm>
            <a:off x="838200" y="1115611"/>
            <a:ext cx="11076709" cy="307777"/>
          </a:xfrm>
          <a:prstGeom prst="rect">
            <a:avLst/>
          </a:prstGeom>
        </p:spPr>
        <p:txBody>
          <a:bodyPr wrap="square">
            <a:spAutoFit/>
          </a:bodyPr>
          <a:lstStyle/>
          <a:p>
            <a:r>
              <a:rPr lang="en-GB" dirty="0">
                <a:solidFill>
                  <a:srgbClr val="444444"/>
                </a:solidFill>
                <a:latin typeface="Arial" panose="020B0604020202020204" pitchFamily="34" charset="0"/>
              </a:rPr>
              <a:t>Secure Digital </a:t>
            </a:r>
            <a:r>
              <a:rPr lang="en-GB" b="1" dirty="0">
                <a:solidFill>
                  <a:srgbClr val="444444"/>
                </a:solidFill>
                <a:latin typeface="Arial" panose="020B0604020202020204" pitchFamily="34" charset="0"/>
              </a:rPr>
              <a:t>(SD) memory card</a:t>
            </a:r>
            <a:r>
              <a:rPr lang="en-GB" dirty="0">
                <a:solidFill>
                  <a:srgbClr val="444444"/>
                </a:solidFill>
                <a:latin typeface="Arial" panose="020B0604020202020204" pitchFamily="34" charset="0"/>
              </a:rPr>
              <a:t> is one of the most popular non-volatile removable data storage media for consumer applications.</a:t>
            </a:r>
            <a:endParaRPr lang="en-IN" dirty="0"/>
          </a:p>
        </p:txBody>
      </p:sp>
    </p:spTree>
    <p:extLst>
      <p:ext uri="{BB962C8B-B14F-4D97-AF65-F5344CB8AC3E}">
        <p14:creationId xmlns:p14="http://schemas.microsoft.com/office/powerpoint/2010/main" val="12073093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g2014d0037b9_0_42"/>
          <p:cNvSpPr txBox="1">
            <a:spLocks noGrp="1"/>
          </p:cNvSpPr>
          <p:nvPr>
            <p:ph type="title"/>
          </p:nvPr>
        </p:nvSpPr>
        <p:spPr>
          <a:xfrm>
            <a:off x="838200" y="181100"/>
            <a:ext cx="3844636" cy="879000"/>
          </a:xfrm>
          <a:prstGeom prst="rect">
            <a:avLst/>
          </a:prstGeom>
          <a:noFill/>
          <a:ln>
            <a:noFill/>
          </a:ln>
        </p:spPr>
        <p:txBody>
          <a:bodyPr spcFirstLastPara="1" wrap="square" lIns="91425" tIns="45700" rIns="91425" bIns="45700" anchor="ctr" anchorCtr="0">
            <a:noAutofit/>
          </a:bodyPr>
          <a:lstStyle/>
          <a:p>
            <a:pPr algn="just">
              <a:lnSpc>
                <a:spcPct val="106000"/>
              </a:lnSpc>
              <a:spcBef>
                <a:spcPts val="1800"/>
              </a:spcBef>
            </a:pPr>
            <a:r>
              <a:rPr lang="en-US" sz="2400" b="1" dirty="0" smtClean="0">
                <a:solidFill>
                  <a:srgbClr val="002060"/>
                </a:solidFill>
                <a:latin typeface="Times New Roman"/>
                <a:ea typeface="Times New Roman"/>
                <a:cs typeface="Times New Roman"/>
                <a:sym typeface="Times New Roman"/>
              </a:rPr>
              <a:t>RCA connector: </a:t>
            </a:r>
            <a:r>
              <a:rPr lang="en-GB" sz="2000" dirty="0">
                <a:solidFill>
                  <a:srgbClr val="444444"/>
                </a:solidFill>
                <a:latin typeface="Arial" panose="020B0604020202020204" pitchFamily="34" charset="0"/>
              </a:rPr>
              <a:t>company Radio Corporation of </a:t>
            </a:r>
            <a:r>
              <a:rPr lang="en-GB" sz="2000" dirty="0" smtClean="0">
                <a:solidFill>
                  <a:srgbClr val="444444"/>
                </a:solidFill>
                <a:latin typeface="Arial" panose="020B0604020202020204" pitchFamily="34" charset="0"/>
              </a:rPr>
              <a:t>America</a:t>
            </a:r>
            <a:r>
              <a:rPr lang="en-GB" sz="2000" dirty="0">
                <a:solidFill>
                  <a:srgbClr val="444444"/>
                </a:solidFill>
                <a:latin typeface="Arial" panose="020B0604020202020204" pitchFamily="34" charset="0"/>
              </a:rPr>
              <a:t> </a:t>
            </a:r>
            <a:r>
              <a:rPr lang="en-IN" sz="2000" dirty="0"/>
              <a:t/>
            </a:r>
            <a:br>
              <a:rPr lang="en-IN" sz="2000" dirty="0"/>
            </a:br>
            <a:endParaRPr sz="2000" dirty="0">
              <a:solidFill>
                <a:srgbClr val="FF0000"/>
              </a:solidFill>
            </a:endParaRPr>
          </a:p>
        </p:txBody>
      </p:sp>
      <p:sp>
        <p:nvSpPr>
          <p:cNvPr id="936" name="Google Shape;936;g2014d0037b9_0_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pic>
        <p:nvPicPr>
          <p:cNvPr id="938" name="Google Shape;938;g2014d0037b9_0_42"/>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939" name="Google Shape;939;g2014d0037b9_0_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8E65477-2DC4-45A9-9C75-16F1831C666A}" type="datetime1">
              <a:rPr lang="en-US" smtClean="0"/>
              <a:t>3/8/2023</a:t>
            </a:fld>
            <a:endParaRPr/>
          </a:p>
        </p:txBody>
      </p:sp>
      <p:sp>
        <p:nvSpPr>
          <p:cNvPr id="940" name="Google Shape;940;g2014d0037b9_0_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cxnSp>
        <p:nvCxnSpPr>
          <p:cNvPr id="941" name="Google Shape;941;g2014d0037b9_0_42"/>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42" name="Google Shape;942;g2014d0037b9_0_42"/>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43" name="Google Shape;943;g2014d0037b9_0_42"/>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44" name="Google Shape;944;g2014d0037b9_0_4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2" name="Picture 1"/>
          <p:cNvPicPr>
            <a:picLocks noChangeAspect="1"/>
          </p:cNvPicPr>
          <p:nvPr/>
        </p:nvPicPr>
        <p:blipFill>
          <a:blip r:embed="rId4"/>
          <a:stretch>
            <a:fillRect/>
          </a:stretch>
        </p:blipFill>
        <p:spPr>
          <a:xfrm>
            <a:off x="912225" y="1592400"/>
            <a:ext cx="4953000" cy="4486275"/>
          </a:xfrm>
          <a:prstGeom prst="rect">
            <a:avLst/>
          </a:prstGeom>
        </p:spPr>
      </p:pic>
      <p:sp>
        <p:nvSpPr>
          <p:cNvPr id="3" name="Rectangle 2"/>
          <p:cNvSpPr/>
          <p:nvPr/>
        </p:nvSpPr>
        <p:spPr>
          <a:xfrm>
            <a:off x="990600" y="1022213"/>
            <a:ext cx="4149436" cy="1046440"/>
          </a:xfrm>
          <a:prstGeom prst="rect">
            <a:avLst/>
          </a:prstGeom>
        </p:spPr>
        <p:txBody>
          <a:bodyPr wrap="square">
            <a:spAutoFit/>
          </a:bodyPr>
          <a:lstStyle/>
          <a:p>
            <a:r>
              <a:rPr lang="en-GB" dirty="0">
                <a:solidFill>
                  <a:srgbClr val="444444"/>
                </a:solidFill>
                <a:latin typeface="Arial" panose="020B0604020202020204" pitchFamily="34" charset="0"/>
              </a:rPr>
              <a:t>The RCA connector is a type of electrical connector commonly used to </a:t>
            </a:r>
            <a:r>
              <a:rPr lang="en-GB" sz="1100" dirty="0">
                <a:solidFill>
                  <a:srgbClr val="444444"/>
                </a:solidFill>
                <a:latin typeface="Arial" panose="020B0604020202020204" pitchFamily="34" charset="0"/>
              </a:rPr>
              <a:t>carry </a:t>
            </a:r>
            <a:r>
              <a:rPr lang="en-GB" sz="2400" b="1" dirty="0" smtClean="0">
                <a:solidFill>
                  <a:srgbClr val="C00000"/>
                </a:solidFill>
                <a:latin typeface="Arial" panose="020B0604020202020204" pitchFamily="34" charset="0"/>
              </a:rPr>
              <a:t>Audio </a:t>
            </a:r>
            <a:r>
              <a:rPr lang="en-GB" sz="2400" b="1" dirty="0">
                <a:solidFill>
                  <a:srgbClr val="C00000"/>
                </a:solidFill>
                <a:latin typeface="Arial" panose="020B0604020202020204" pitchFamily="34" charset="0"/>
              </a:rPr>
              <a:t>and </a:t>
            </a:r>
            <a:r>
              <a:rPr lang="en-GB" sz="2400" b="1" dirty="0" smtClean="0">
                <a:solidFill>
                  <a:srgbClr val="C00000"/>
                </a:solidFill>
                <a:latin typeface="Arial" panose="020B0604020202020204" pitchFamily="34" charset="0"/>
              </a:rPr>
              <a:t>Video </a:t>
            </a:r>
            <a:r>
              <a:rPr lang="en-GB" sz="2400" b="1" dirty="0">
                <a:solidFill>
                  <a:srgbClr val="C00000"/>
                </a:solidFill>
                <a:latin typeface="Arial" panose="020B0604020202020204" pitchFamily="34" charset="0"/>
              </a:rPr>
              <a:t>signals</a:t>
            </a:r>
            <a:r>
              <a:rPr lang="en-GB" sz="2400" dirty="0">
                <a:solidFill>
                  <a:srgbClr val="444444"/>
                </a:solidFill>
                <a:latin typeface="Arial" panose="020B0604020202020204" pitchFamily="34" charset="0"/>
              </a:rPr>
              <a:t>. </a:t>
            </a:r>
            <a:endParaRPr lang="en-IN" sz="2400" dirty="0"/>
          </a:p>
        </p:txBody>
      </p:sp>
      <p:sp>
        <p:nvSpPr>
          <p:cNvPr id="4" name="Rectangle 3"/>
          <p:cNvSpPr/>
          <p:nvPr/>
        </p:nvSpPr>
        <p:spPr>
          <a:xfrm>
            <a:off x="6906491" y="275584"/>
            <a:ext cx="5036127" cy="2339102"/>
          </a:xfrm>
          <a:prstGeom prst="rect">
            <a:avLst/>
          </a:prstGeom>
        </p:spPr>
        <p:txBody>
          <a:bodyPr wrap="square">
            <a:spAutoFit/>
          </a:bodyPr>
          <a:lstStyle/>
          <a:p>
            <a:r>
              <a:rPr lang="en-GB" sz="3600" b="1" dirty="0">
                <a:solidFill>
                  <a:srgbClr val="C00000"/>
                </a:solidFill>
                <a:latin typeface="Times New Roman" panose="02020603050405020304" pitchFamily="18" charset="0"/>
                <a:cs typeface="Times New Roman" panose="02020603050405020304" pitchFamily="18" charset="0"/>
              </a:rPr>
              <a:t> </a:t>
            </a:r>
            <a:r>
              <a:rPr lang="en-GB" sz="3600" b="1" dirty="0" smtClean="0">
                <a:solidFill>
                  <a:srgbClr val="C00000"/>
                </a:solidFill>
                <a:latin typeface="Times New Roman" panose="02020603050405020304" pitchFamily="18" charset="0"/>
                <a:cs typeface="Times New Roman" panose="02020603050405020304" pitchFamily="18" charset="0"/>
              </a:rPr>
              <a:t>HDMI:--</a:t>
            </a:r>
          </a:p>
          <a:p>
            <a:endParaRPr lang="en-GB" dirty="0" smtClean="0">
              <a:solidFill>
                <a:srgbClr val="71777D"/>
              </a:solidFill>
              <a:latin typeface="Times New Roman" panose="02020603050405020304" pitchFamily="18" charset="0"/>
              <a:cs typeface="Times New Roman" panose="02020603050405020304" pitchFamily="18" charset="0"/>
            </a:endParaRPr>
          </a:p>
          <a:p>
            <a:r>
              <a:rPr lang="en-GB" sz="2400" dirty="0" smtClean="0">
                <a:solidFill>
                  <a:srgbClr val="71777D"/>
                </a:solidFill>
                <a:latin typeface="Times New Roman" panose="02020603050405020304" pitchFamily="18" charset="0"/>
                <a:cs typeface="Times New Roman" panose="02020603050405020304" pitchFamily="18" charset="0"/>
              </a:rPr>
              <a:t>High </a:t>
            </a:r>
            <a:r>
              <a:rPr lang="en-GB" sz="2400" dirty="0">
                <a:solidFill>
                  <a:srgbClr val="71777D"/>
                </a:solidFill>
                <a:latin typeface="Times New Roman" panose="02020603050405020304" pitchFamily="18" charset="0"/>
                <a:cs typeface="Times New Roman" panose="02020603050405020304" pitchFamily="18" charset="0"/>
              </a:rPr>
              <a:t>Definition Multimedia Interface is one of the most used audio/video interface for transmitting uncompressed video data</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8368146" y="2921137"/>
            <a:ext cx="2438400" cy="1828800"/>
          </a:xfrm>
          <a:prstGeom prst="rect">
            <a:avLst/>
          </a:prstGeom>
        </p:spPr>
      </p:pic>
    </p:spTree>
    <p:extLst>
      <p:ext uri="{BB962C8B-B14F-4D97-AF65-F5344CB8AC3E}">
        <p14:creationId xmlns:p14="http://schemas.microsoft.com/office/powerpoint/2010/main" val="3798171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014d0037b9_0_51"/>
          <p:cNvSpPr txBox="1">
            <a:spLocks noGrp="1"/>
          </p:cNvSpPr>
          <p:nvPr>
            <p:ph type="title"/>
          </p:nvPr>
        </p:nvSpPr>
        <p:spPr>
          <a:xfrm>
            <a:off x="858982" y="-79676"/>
            <a:ext cx="10515600" cy="879000"/>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4000" b="1" dirty="0">
                <a:solidFill>
                  <a:srgbClr val="C00000"/>
                </a:solidFill>
                <a:latin typeface="Times New Roman"/>
                <a:ea typeface="Times New Roman"/>
                <a:cs typeface="Times New Roman"/>
                <a:sym typeface="Times New Roman"/>
              </a:rPr>
              <a:t>Physical design of IoT</a:t>
            </a:r>
            <a:endParaRPr sz="5400" b="1" dirty="0">
              <a:solidFill>
                <a:srgbClr val="C00000"/>
              </a:solidFill>
            </a:endParaRPr>
          </a:p>
        </p:txBody>
      </p:sp>
      <p:sp>
        <p:nvSpPr>
          <p:cNvPr id="952" name="Google Shape;952;g2014d0037b9_0_51"/>
          <p:cNvSpPr txBox="1">
            <a:spLocks noGrp="1"/>
          </p:cNvSpPr>
          <p:nvPr>
            <p:ph type="body" idx="1"/>
          </p:nvPr>
        </p:nvSpPr>
        <p:spPr>
          <a:xfrm>
            <a:off x="838200" y="924594"/>
            <a:ext cx="11242964" cy="5372700"/>
          </a:xfrm>
          <a:prstGeom prst="rect">
            <a:avLst/>
          </a:prstGeom>
          <a:noFill/>
          <a:ln>
            <a:noFill/>
          </a:ln>
        </p:spPr>
        <p:txBody>
          <a:bodyPr spcFirstLastPara="1" wrap="square" lIns="91425" tIns="45700" rIns="91425" bIns="45700" anchor="t" anchorCtr="0">
            <a:normAutofit fontScale="25000" lnSpcReduction="20000"/>
          </a:bodyPr>
          <a:lstStyle/>
          <a:p>
            <a:pPr marL="0" lvl="0" indent="-146050" algn="l" rtl="0">
              <a:lnSpc>
                <a:spcPct val="120000"/>
              </a:lnSpc>
              <a:spcBef>
                <a:spcPts val="0"/>
              </a:spcBef>
              <a:spcAft>
                <a:spcPts val="0"/>
              </a:spcAft>
              <a:buClr>
                <a:srgbClr val="111111"/>
              </a:buClr>
              <a:buSzPct val="100000"/>
              <a:buFont typeface="Noto Sans Symbols"/>
              <a:buChar char="⮚"/>
            </a:pPr>
            <a:r>
              <a:rPr lang="en-US" sz="9200" b="1">
                <a:solidFill>
                  <a:srgbClr val="2C3E50"/>
                </a:solidFill>
                <a:latin typeface="Times New Roman"/>
                <a:ea typeface="Times New Roman"/>
                <a:cs typeface="Times New Roman"/>
                <a:sym typeface="Times New Roman"/>
              </a:rPr>
              <a:t>Connectivity: </a:t>
            </a:r>
            <a:r>
              <a:rPr lang="en-US" sz="9200">
                <a:latin typeface="Times New Roman"/>
                <a:ea typeface="Times New Roman"/>
                <a:cs typeface="Times New Roman"/>
                <a:sym typeface="Times New Roman"/>
              </a:rPr>
              <a:t>Devices like USB hosts and ETHERNET are used for connectivity between the devices and the server.</a:t>
            </a:r>
            <a:endParaRPr sz="9200">
              <a:latin typeface="Times New Roman"/>
              <a:ea typeface="Times New Roman"/>
              <a:cs typeface="Times New Roman"/>
              <a:sym typeface="Times New Roman"/>
            </a:endParaRPr>
          </a:p>
          <a:p>
            <a:pPr marL="0" lvl="0" indent="0" algn="l" rtl="0">
              <a:lnSpc>
                <a:spcPct val="120000"/>
              </a:lnSpc>
              <a:spcBef>
                <a:spcPts val="0"/>
              </a:spcBef>
              <a:spcAft>
                <a:spcPts val="0"/>
              </a:spcAft>
              <a:buSzPct val="78260"/>
              <a:buFont typeface="Noto Sans Symbols"/>
              <a:buNone/>
            </a:pPr>
            <a:endParaRPr sz="9200">
              <a:latin typeface="Times New Roman"/>
              <a:ea typeface="Times New Roman"/>
              <a:cs typeface="Times New Roman"/>
              <a:sym typeface="Times New Roman"/>
            </a:endParaRPr>
          </a:p>
          <a:p>
            <a:pPr marL="0" lvl="0" indent="-146050" algn="l" rtl="0">
              <a:lnSpc>
                <a:spcPct val="120000"/>
              </a:lnSpc>
              <a:spcBef>
                <a:spcPts val="0"/>
              </a:spcBef>
              <a:spcAft>
                <a:spcPts val="0"/>
              </a:spcAft>
              <a:buClr>
                <a:srgbClr val="111111"/>
              </a:buClr>
              <a:buSzPct val="100000"/>
              <a:buFont typeface="Noto Sans Symbols"/>
              <a:buChar char="⮚"/>
            </a:pPr>
            <a:r>
              <a:rPr lang="en-US" sz="9200" b="1">
                <a:solidFill>
                  <a:srgbClr val="2C3E50"/>
                </a:solidFill>
                <a:latin typeface="Times New Roman"/>
                <a:ea typeface="Times New Roman"/>
                <a:cs typeface="Times New Roman"/>
                <a:sym typeface="Times New Roman"/>
              </a:rPr>
              <a:t>Processor: </a:t>
            </a:r>
            <a:r>
              <a:rPr lang="en-US" sz="9200">
                <a:latin typeface="Times New Roman"/>
                <a:ea typeface="Times New Roman"/>
                <a:cs typeface="Times New Roman"/>
                <a:sym typeface="Times New Roman"/>
              </a:rPr>
              <a:t>A processor like a CPU and other units are used to process the data. These data are further used to improve the decision quality of an IoT system.</a:t>
            </a:r>
            <a:endParaRPr sz="9200">
              <a:latin typeface="Times New Roman"/>
              <a:ea typeface="Times New Roman"/>
              <a:cs typeface="Times New Roman"/>
              <a:sym typeface="Times New Roman"/>
            </a:endParaRPr>
          </a:p>
          <a:p>
            <a:pPr marL="0" lvl="0" indent="0" algn="l" rtl="0">
              <a:lnSpc>
                <a:spcPct val="120000"/>
              </a:lnSpc>
              <a:spcBef>
                <a:spcPts val="0"/>
              </a:spcBef>
              <a:spcAft>
                <a:spcPts val="0"/>
              </a:spcAft>
              <a:buSzPct val="78260"/>
              <a:buFont typeface="Noto Sans Symbols"/>
              <a:buNone/>
            </a:pPr>
            <a:endParaRPr sz="9200">
              <a:latin typeface="Times New Roman"/>
              <a:ea typeface="Times New Roman"/>
              <a:cs typeface="Times New Roman"/>
              <a:sym typeface="Times New Roman"/>
            </a:endParaRPr>
          </a:p>
          <a:p>
            <a:pPr marL="0" lvl="0" indent="-146050" algn="l" rtl="0">
              <a:lnSpc>
                <a:spcPct val="120000"/>
              </a:lnSpc>
              <a:spcBef>
                <a:spcPts val="0"/>
              </a:spcBef>
              <a:spcAft>
                <a:spcPts val="0"/>
              </a:spcAft>
              <a:buClr>
                <a:srgbClr val="2C3E50"/>
              </a:buClr>
              <a:buSzPct val="100000"/>
              <a:buFont typeface="Noto Sans Symbols"/>
              <a:buChar char="⮚"/>
            </a:pPr>
            <a:r>
              <a:rPr lang="en-US" sz="9200" b="1">
                <a:solidFill>
                  <a:srgbClr val="2C3E50"/>
                </a:solidFill>
                <a:highlight>
                  <a:srgbClr val="FFFFFF"/>
                </a:highlight>
                <a:latin typeface="Times New Roman"/>
                <a:ea typeface="Times New Roman"/>
                <a:cs typeface="Times New Roman"/>
                <a:sym typeface="Times New Roman"/>
              </a:rPr>
              <a:t>Audio/Video Interfaces: </a:t>
            </a:r>
            <a:r>
              <a:rPr lang="en-US" sz="9200">
                <a:solidFill>
                  <a:srgbClr val="111111"/>
                </a:solidFill>
                <a:highlight>
                  <a:srgbClr val="FFFFFF"/>
                </a:highlight>
                <a:latin typeface="Times New Roman"/>
                <a:ea typeface="Times New Roman"/>
                <a:cs typeface="Times New Roman"/>
                <a:sym typeface="Times New Roman"/>
              </a:rPr>
              <a:t>An interface like HDMI and RCA devices is used to record audio and videos in a system.</a:t>
            </a:r>
            <a:endParaRPr sz="9200">
              <a:solidFill>
                <a:srgbClr val="111111"/>
              </a:solidFill>
              <a:highlight>
                <a:srgbClr val="FFFFFF"/>
              </a:highlight>
              <a:latin typeface="Times New Roman"/>
              <a:ea typeface="Times New Roman"/>
              <a:cs typeface="Times New Roman"/>
              <a:sym typeface="Times New Roman"/>
            </a:endParaRPr>
          </a:p>
          <a:p>
            <a:pPr marL="0" lvl="0" indent="0" algn="l" rtl="0">
              <a:lnSpc>
                <a:spcPct val="120000"/>
              </a:lnSpc>
              <a:spcBef>
                <a:spcPts val="0"/>
              </a:spcBef>
              <a:spcAft>
                <a:spcPts val="0"/>
              </a:spcAft>
              <a:buClr>
                <a:schemeClr val="dk1"/>
              </a:buClr>
              <a:buSzPts val="275"/>
              <a:buFont typeface="Noto Sans Symbols"/>
              <a:buNone/>
            </a:pPr>
            <a:endParaRPr sz="9200">
              <a:solidFill>
                <a:srgbClr val="111111"/>
              </a:solidFill>
              <a:highlight>
                <a:srgbClr val="FFFFFF"/>
              </a:highlight>
              <a:latin typeface="Times New Roman"/>
              <a:ea typeface="Times New Roman"/>
              <a:cs typeface="Times New Roman"/>
              <a:sym typeface="Times New Roman"/>
            </a:endParaRPr>
          </a:p>
          <a:p>
            <a:pPr marL="0" lvl="0" indent="-146050" algn="l" rtl="0">
              <a:lnSpc>
                <a:spcPct val="120000"/>
              </a:lnSpc>
              <a:spcBef>
                <a:spcPts val="0"/>
              </a:spcBef>
              <a:spcAft>
                <a:spcPts val="0"/>
              </a:spcAft>
              <a:buClr>
                <a:srgbClr val="2C3E50"/>
              </a:buClr>
              <a:buSzPct val="100000"/>
              <a:buFont typeface="Noto Sans Symbols"/>
              <a:buChar char="⮚"/>
            </a:pPr>
            <a:r>
              <a:rPr lang="en-US" sz="9200" b="1">
                <a:solidFill>
                  <a:srgbClr val="2C3E50"/>
                </a:solidFill>
                <a:highlight>
                  <a:srgbClr val="FFFFFF"/>
                </a:highlight>
                <a:latin typeface="Times New Roman"/>
                <a:ea typeface="Times New Roman"/>
                <a:cs typeface="Times New Roman"/>
                <a:sym typeface="Times New Roman"/>
              </a:rPr>
              <a:t>Input / Output interface: </a:t>
            </a:r>
            <a:r>
              <a:rPr lang="en-US" sz="9200">
                <a:solidFill>
                  <a:srgbClr val="111111"/>
                </a:solidFill>
                <a:highlight>
                  <a:srgbClr val="FFFFFF"/>
                </a:highlight>
                <a:latin typeface="Times New Roman"/>
                <a:ea typeface="Times New Roman"/>
                <a:cs typeface="Times New Roman"/>
                <a:sym typeface="Times New Roman"/>
              </a:rPr>
              <a:t>To give input and output signals to sensors, and actuators we use things like UART, SPI, CAN, etc.</a:t>
            </a:r>
            <a:endParaRPr sz="9200">
              <a:solidFill>
                <a:srgbClr val="111111"/>
              </a:solidFill>
              <a:highlight>
                <a:srgbClr val="FFFFFF"/>
              </a:highlight>
              <a:latin typeface="Times New Roman"/>
              <a:ea typeface="Times New Roman"/>
              <a:cs typeface="Times New Roman"/>
              <a:sym typeface="Times New Roman"/>
            </a:endParaRPr>
          </a:p>
          <a:p>
            <a:pPr marL="0" lvl="0" indent="0" algn="l" rtl="0">
              <a:lnSpc>
                <a:spcPct val="120000"/>
              </a:lnSpc>
              <a:spcBef>
                <a:spcPts val="0"/>
              </a:spcBef>
              <a:spcAft>
                <a:spcPts val="0"/>
              </a:spcAft>
              <a:buClr>
                <a:schemeClr val="dk1"/>
              </a:buClr>
              <a:buSzPts val="275"/>
              <a:buFont typeface="Noto Sans Symbols"/>
              <a:buNone/>
            </a:pPr>
            <a:endParaRPr sz="9200">
              <a:solidFill>
                <a:srgbClr val="111111"/>
              </a:solidFill>
              <a:highlight>
                <a:srgbClr val="FFFFFF"/>
              </a:highlight>
              <a:latin typeface="Roboto"/>
              <a:ea typeface="Roboto"/>
              <a:cs typeface="Roboto"/>
              <a:sym typeface="Roboto"/>
            </a:endParaRPr>
          </a:p>
          <a:p>
            <a:pPr marL="0" lvl="0" indent="-146050" algn="l" rtl="0">
              <a:lnSpc>
                <a:spcPct val="120000"/>
              </a:lnSpc>
              <a:spcBef>
                <a:spcPts val="0"/>
              </a:spcBef>
              <a:spcAft>
                <a:spcPts val="0"/>
              </a:spcAft>
              <a:buClr>
                <a:srgbClr val="2C3E50"/>
              </a:buClr>
              <a:buSzPct val="100000"/>
              <a:buFont typeface="Noto Sans Symbols"/>
              <a:buChar char="⮚"/>
            </a:pPr>
            <a:r>
              <a:rPr lang="en-US" sz="9200" b="1">
                <a:solidFill>
                  <a:srgbClr val="2C3E50"/>
                </a:solidFill>
                <a:highlight>
                  <a:srgbClr val="FFFFFF"/>
                </a:highlight>
                <a:latin typeface="Times New Roman"/>
                <a:ea typeface="Times New Roman"/>
                <a:cs typeface="Times New Roman"/>
                <a:sym typeface="Times New Roman"/>
              </a:rPr>
              <a:t>Storage Interfaces: </a:t>
            </a:r>
            <a:r>
              <a:rPr lang="en-US" sz="9200">
                <a:solidFill>
                  <a:srgbClr val="111111"/>
                </a:solidFill>
                <a:highlight>
                  <a:srgbClr val="FFFFFF"/>
                </a:highlight>
                <a:latin typeface="Times New Roman"/>
                <a:ea typeface="Times New Roman"/>
                <a:cs typeface="Times New Roman"/>
                <a:sym typeface="Times New Roman"/>
              </a:rPr>
              <a:t>Things like SD, MMC, and SDIO are used to store the data generated from an IoT device. Other things like DDR and GPU are used to control the activity of an IoT system.</a:t>
            </a:r>
            <a:endParaRPr sz="9200">
              <a:solidFill>
                <a:srgbClr val="111111"/>
              </a:solidFill>
              <a:highlight>
                <a:srgbClr val="FFFFFF"/>
              </a:highlight>
              <a:latin typeface="Times New Roman"/>
              <a:ea typeface="Times New Roman"/>
              <a:cs typeface="Times New Roman"/>
              <a:sym typeface="Times New Roman"/>
            </a:endParaRPr>
          </a:p>
          <a:p>
            <a:pPr marL="0" lvl="0" indent="0" algn="l" rtl="0">
              <a:lnSpc>
                <a:spcPct val="120000"/>
              </a:lnSpc>
              <a:spcBef>
                <a:spcPts val="0"/>
              </a:spcBef>
              <a:spcAft>
                <a:spcPts val="0"/>
              </a:spcAft>
              <a:buSzPct val="189473"/>
              <a:buNone/>
            </a:pPr>
            <a:endParaRPr sz="3800">
              <a:latin typeface="Times New Roman"/>
              <a:ea typeface="Times New Roman"/>
              <a:cs typeface="Times New Roman"/>
              <a:sym typeface="Times New Roman"/>
            </a:endParaRPr>
          </a:p>
          <a:p>
            <a:pPr marL="0" lvl="0" indent="0" algn="l" rtl="0">
              <a:lnSpc>
                <a:spcPct val="120000"/>
              </a:lnSpc>
              <a:spcBef>
                <a:spcPts val="0"/>
              </a:spcBef>
              <a:spcAft>
                <a:spcPts val="0"/>
              </a:spcAft>
              <a:buSzPts val="1800"/>
              <a:buNone/>
            </a:pPr>
            <a:endParaRPr sz="1100">
              <a:latin typeface="Arial"/>
              <a:ea typeface="Arial"/>
              <a:cs typeface="Arial"/>
              <a:sym typeface="Arial"/>
            </a:endParaRPr>
          </a:p>
          <a:p>
            <a:pPr marL="0" lvl="0" indent="0" algn="l" rtl="0">
              <a:lnSpc>
                <a:spcPct val="120000"/>
              </a:lnSpc>
              <a:spcBef>
                <a:spcPts val="0"/>
              </a:spcBef>
              <a:spcAft>
                <a:spcPts val="0"/>
              </a:spcAft>
              <a:buSzPct val="300000"/>
              <a:buNone/>
            </a:pPr>
            <a:endParaRPr sz="2400">
              <a:solidFill>
                <a:srgbClr val="111111"/>
              </a:solidFill>
              <a:highlight>
                <a:srgbClr val="FFFFFF"/>
              </a:highlight>
              <a:latin typeface="Times New Roman"/>
              <a:ea typeface="Times New Roman"/>
              <a:cs typeface="Times New Roman"/>
              <a:sym typeface="Times New Roman"/>
            </a:endParaRPr>
          </a:p>
        </p:txBody>
      </p:sp>
      <p:sp>
        <p:nvSpPr>
          <p:cNvPr id="953" name="Google Shape;953;g2014d0037b9_0_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92</a:t>
            </a:fld>
            <a:endParaRPr/>
          </a:p>
        </p:txBody>
      </p:sp>
      <p:sp>
        <p:nvSpPr>
          <p:cNvPr id="954" name="Google Shape;954;g2014d0037b9_0_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427853D-47C0-414F-BE42-96397B1D0C75}" type="datetime1">
              <a:rPr lang="en-US" smtClean="0"/>
              <a:t>3/8/2023</a:t>
            </a:fld>
            <a:endParaRPr/>
          </a:p>
        </p:txBody>
      </p:sp>
      <p:sp>
        <p:nvSpPr>
          <p:cNvPr id="955" name="Google Shape;955;g2014d0037b9_0_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956" name="Google Shape;956;g2014d0037b9_0_51"/>
          <p:cNvPicPr preferRelativeResize="0"/>
          <p:nvPr/>
        </p:nvPicPr>
        <p:blipFill rotWithShape="1">
          <a:blip r:embed="rId3">
            <a:alphaModFix/>
          </a:blip>
          <a:srcRect/>
          <a:stretch/>
        </p:blipFill>
        <p:spPr>
          <a:xfrm>
            <a:off x="31575" y="159419"/>
            <a:ext cx="724508" cy="654774"/>
          </a:xfrm>
          <a:prstGeom prst="rect">
            <a:avLst/>
          </a:prstGeom>
          <a:noFill/>
          <a:ln>
            <a:noFill/>
          </a:ln>
        </p:spPr>
      </p:pic>
      <p:cxnSp>
        <p:nvCxnSpPr>
          <p:cNvPr id="957" name="Google Shape;957;g2014d0037b9_0_51"/>
          <p:cNvCxnSpPr/>
          <p:nvPr/>
        </p:nvCxnSpPr>
        <p:spPr>
          <a:xfrm rot="10800000" flipH="1">
            <a:off x="31575" y="846430"/>
            <a:ext cx="12192000" cy="27600"/>
          </a:xfrm>
          <a:prstGeom prst="straightConnector1">
            <a:avLst/>
          </a:prstGeom>
          <a:noFill/>
          <a:ln w="9525" cap="flat" cmpd="sng">
            <a:solidFill>
              <a:srgbClr val="00B050"/>
            </a:solidFill>
            <a:prstDash val="solid"/>
            <a:round/>
            <a:headEnd type="none" w="sm" len="sm"/>
            <a:tailEnd type="none" w="sm" len="sm"/>
          </a:ln>
        </p:spPr>
      </p:cxnSp>
      <p:sp>
        <p:nvSpPr>
          <p:cNvPr id="958" name="Google Shape;958;g2014d0037b9_0_51"/>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59" name="Google Shape;959;g2014d0037b9_0_51"/>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60" name="Google Shape;960;g2014d0037b9_0_5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g202236c021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93</a:t>
            </a:fld>
            <a:endParaRPr/>
          </a:p>
        </p:txBody>
      </p:sp>
      <p:sp>
        <p:nvSpPr>
          <p:cNvPr id="967" name="Google Shape;967;g202236c021c_0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89795D2-94E8-472B-83D9-A8FB1D8C68EE}" type="datetime1">
              <a:rPr lang="en-US" smtClean="0"/>
              <a:t>3/8/2023</a:t>
            </a:fld>
            <a:endParaRPr/>
          </a:p>
        </p:txBody>
      </p:sp>
      <p:sp>
        <p:nvSpPr>
          <p:cNvPr id="968" name="Google Shape;968;g202236c021c_0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969" name="Google Shape;969;g202236c021c_0_0"/>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970" name="Google Shape;970;g202236c021c_0_0"/>
          <p:cNvSpPr txBox="1"/>
          <p:nvPr/>
        </p:nvSpPr>
        <p:spPr>
          <a:xfrm>
            <a:off x="982575" y="41105"/>
            <a:ext cx="820394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i="0" u="none" strike="noStrike" cap="none">
                <a:solidFill>
                  <a:srgbClr val="C00000"/>
                </a:solidFill>
                <a:latin typeface="Times New Roman"/>
                <a:ea typeface="Times New Roman"/>
                <a:cs typeface="Times New Roman"/>
                <a:sym typeface="Times New Roman"/>
              </a:rPr>
              <a:t>IoT Protocols:</a:t>
            </a:r>
            <a:endParaRPr/>
          </a:p>
        </p:txBody>
      </p:sp>
      <p:sp>
        <p:nvSpPr>
          <p:cNvPr id="971" name="Google Shape;971;g202236c021c_0_0"/>
          <p:cNvSpPr txBox="1">
            <a:spLocks noGrp="1"/>
          </p:cNvSpPr>
          <p:nvPr>
            <p:ph type="body" idx="1"/>
          </p:nvPr>
        </p:nvSpPr>
        <p:spPr>
          <a:xfrm>
            <a:off x="805903" y="957612"/>
            <a:ext cx="6218465" cy="5082969"/>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US" sz="4000" b="0" i="0" dirty="0">
                <a:solidFill>
                  <a:srgbClr val="111111"/>
                </a:solidFill>
                <a:latin typeface="Times New Roman"/>
                <a:ea typeface="Times New Roman"/>
                <a:cs typeface="Times New Roman"/>
                <a:sym typeface="Times New Roman"/>
              </a:rPr>
              <a:t>These protocols are used to </a:t>
            </a:r>
            <a:r>
              <a:rPr lang="en-US" sz="4000" b="1" i="0" dirty="0">
                <a:solidFill>
                  <a:srgbClr val="111111"/>
                </a:solidFill>
                <a:latin typeface="Times New Roman"/>
                <a:ea typeface="Times New Roman"/>
                <a:cs typeface="Times New Roman"/>
                <a:sym typeface="Times New Roman"/>
              </a:rPr>
              <a:t>establish communication </a:t>
            </a:r>
            <a:r>
              <a:rPr lang="en-US" sz="4000" b="0" i="0" dirty="0">
                <a:solidFill>
                  <a:srgbClr val="111111"/>
                </a:solidFill>
                <a:latin typeface="Times New Roman"/>
                <a:ea typeface="Times New Roman"/>
                <a:cs typeface="Times New Roman"/>
                <a:sym typeface="Times New Roman"/>
              </a:rPr>
              <a:t>between a </a:t>
            </a:r>
            <a:r>
              <a:rPr lang="en-US" sz="4000" b="0" i="0" dirty="0" smtClean="0">
                <a:solidFill>
                  <a:srgbClr val="111111"/>
                </a:solidFill>
                <a:latin typeface="Times New Roman"/>
                <a:ea typeface="Times New Roman"/>
                <a:cs typeface="Times New Roman"/>
                <a:sym typeface="Times New Roman"/>
              </a:rPr>
              <a:t>Node </a:t>
            </a:r>
            <a:r>
              <a:rPr lang="en-US" sz="4000" b="0" i="0" dirty="0">
                <a:solidFill>
                  <a:srgbClr val="111111"/>
                </a:solidFill>
                <a:latin typeface="Times New Roman"/>
                <a:ea typeface="Times New Roman"/>
                <a:cs typeface="Times New Roman"/>
                <a:sym typeface="Times New Roman"/>
              </a:rPr>
              <a:t>device and a </a:t>
            </a:r>
            <a:r>
              <a:rPr lang="en-US" sz="4000" b="0" i="0" dirty="0" smtClean="0">
                <a:solidFill>
                  <a:srgbClr val="111111"/>
                </a:solidFill>
                <a:latin typeface="Times New Roman"/>
                <a:ea typeface="Times New Roman"/>
                <a:cs typeface="Times New Roman"/>
                <a:sym typeface="Times New Roman"/>
              </a:rPr>
              <a:t>Server </a:t>
            </a:r>
            <a:r>
              <a:rPr lang="en-US" sz="4000" b="0" i="0" dirty="0">
                <a:solidFill>
                  <a:srgbClr val="111111"/>
                </a:solidFill>
                <a:latin typeface="Times New Roman"/>
                <a:ea typeface="Times New Roman"/>
                <a:cs typeface="Times New Roman"/>
                <a:sym typeface="Times New Roman"/>
              </a:rPr>
              <a:t>over the internet.</a:t>
            </a:r>
            <a:endParaRPr dirty="0"/>
          </a:p>
          <a:p>
            <a:pPr marL="114300" lvl="0" indent="0" algn="l" rtl="0">
              <a:lnSpc>
                <a:spcPct val="90000"/>
              </a:lnSpc>
              <a:spcBef>
                <a:spcPts val="1000"/>
              </a:spcBef>
              <a:spcAft>
                <a:spcPts val="0"/>
              </a:spcAft>
              <a:buSzPts val="1800"/>
              <a:buNone/>
            </a:pPr>
            <a:r>
              <a:rPr lang="en-US" sz="4000" b="0" i="0" dirty="0">
                <a:solidFill>
                  <a:srgbClr val="111111"/>
                </a:solidFill>
                <a:latin typeface="Times New Roman"/>
                <a:ea typeface="Times New Roman"/>
                <a:cs typeface="Times New Roman"/>
                <a:sym typeface="Times New Roman"/>
              </a:rPr>
              <a:t>It helps to send commands to an IoT device and receive data from an </a:t>
            </a:r>
            <a:r>
              <a:rPr lang="en-US" sz="4000" b="0" i="0" u="none" strike="noStrike" dirty="0">
                <a:solidFill>
                  <a:srgbClr val="FF3B30"/>
                </a:solidFill>
                <a:latin typeface="Times New Roman"/>
                <a:ea typeface="Times New Roman"/>
                <a:cs typeface="Times New Roman"/>
                <a:sym typeface="Times New Roman"/>
              </a:rPr>
              <a:t>IoT</a:t>
            </a:r>
            <a:r>
              <a:rPr lang="en-US" sz="4000" b="0" i="0" dirty="0">
                <a:solidFill>
                  <a:srgbClr val="111111"/>
                </a:solidFill>
                <a:latin typeface="Times New Roman"/>
                <a:ea typeface="Times New Roman"/>
                <a:cs typeface="Times New Roman"/>
                <a:sym typeface="Times New Roman"/>
              </a:rPr>
              <a:t> device </a:t>
            </a:r>
            <a:r>
              <a:rPr lang="en-US" sz="4000" b="1" i="0" dirty="0">
                <a:solidFill>
                  <a:srgbClr val="111111"/>
                </a:solidFill>
                <a:latin typeface="Times New Roman"/>
                <a:ea typeface="Times New Roman"/>
                <a:cs typeface="Times New Roman"/>
                <a:sym typeface="Times New Roman"/>
              </a:rPr>
              <a:t>over the internet. </a:t>
            </a:r>
            <a:endParaRPr b="1" dirty="0"/>
          </a:p>
          <a:p>
            <a:pPr marL="457200" lvl="0" indent="-228600" algn="l" rtl="0">
              <a:lnSpc>
                <a:spcPct val="90000"/>
              </a:lnSpc>
              <a:spcBef>
                <a:spcPts val="1000"/>
              </a:spcBef>
              <a:spcAft>
                <a:spcPts val="0"/>
              </a:spcAft>
              <a:buClr>
                <a:schemeClr val="dk1"/>
              </a:buClr>
              <a:buSzPts val="1800"/>
              <a:buNone/>
            </a:pPr>
            <a:endParaRPr sz="3200" dirty="0">
              <a:latin typeface="Times New Roman"/>
              <a:ea typeface="Times New Roman"/>
              <a:cs typeface="Times New Roman"/>
              <a:sym typeface="Times New Roman"/>
            </a:endParaRPr>
          </a:p>
        </p:txBody>
      </p:sp>
      <p:pic>
        <p:nvPicPr>
          <p:cNvPr id="972" name="Google Shape;972;g202236c021c_0_0"/>
          <p:cNvPicPr preferRelativeResize="0"/>
          <p:nvPr/>
        </p:nvPicPr>
        <p:blipFill rotWithShape="1">
          <a:blip r:embed="rId4">
            <a:alphaModFix/>
          </a:blip>
          <a:srcRect/>
          <a:stretch/>
        </p:blipFill>
        <p:spPr>
          <a:xfrm>
            <a:off x="7059675" y="931399"/>
            <a:ext cx="4752393" cy="5208025"/>
          </a:xfrm>
          <a:prstGeom prst="rect">
            <a:avLst/>
          </a:prstGeom>
          <a:noFill/>
          <a:ln>
            <a:noFill/>
          </a:ln>
        </p:spPr>
      </p:pic>
      <p:cxnSp>
        <p:nvCxnSpPr>
          <p:cNvPr id="973" name="Google Shape;973;g202236c021c_0_0"/>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74" name="Google Shape;974;g202236c021c_0_0"/>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75" name="Google Shape;975;g202236c021c_0_0"/>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76" name="Google Shape;976;g202236c021c_0_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77" name="Google Shape;977;g202236c021c_0_0"/>
          <p:cNvSpPr/>
          <p:nvPr/>
        </p:nvSpPr>
        <p:spPr>
          <a:xfrm>
            <a:off x="7101666" y="2098255"/>
            <a:ext cx="15680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C00000"/>
                </a:solidFill>
                <a:latin typeface="Arial"/>
                <a:ea typeface="Arial"/>
                <a:cs typeface="Arial"/>
                <a:sym typeface="Arial"/>
              </a:rPr>
              <a:t>Message Queuing </a:t>
            </a:r>
            <a:endParaRPr sz="1200" b="0" i="0" u="none" strike="noStrike" cap="none" dirty="0">
              <a:solidFill>
                <a:srgbClr val="C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C00000"/>
                </a:solidFill>
                <a:latin typeface="Arial"/>
                <a:ea typeface="Arial"/>
                <a:cs typeface="Arial"/>
                <a:sym typeface="Arial"/>
              </a:rPr>
              <a:t>Telemetry Transport</a:t>
            </a:r>
            <a:endParaRPr sz="1200" b="0" i="0" u="none" strike="noStrike" cap="none" dirty="0">
              <a:solidFill>
                <a:srgbClr val="C00000"/>
              </a:solidFill>
              <a:latin typeface="Arial"/>
              <a:ea typeface="Arial"/>
              <a:cs typeface="Arial"/>
              <a:sym typeface="Arial"/>
            </a:endParaRPr>
          </a:p>
        </p:txBody>
      </p:sp>
      <p:sp>
        <p:nvSpPr>
          <p:cNvPr id="2" name="Rectangle 1"/>
          <p:cNvSpPr/>
          <p:nvPr/>
        </p:nvSpPr>
        <p:spPr>
          <a:xfrm>
            <a:off x="8520973" y="1566784"/>
            <a:ext cx="2832827" cy="307777"/>
          </a:xfrm>
          <a:prstGeom prst="rect">
            <a:avLst/>
          </a:prstGeom>
        </p:spPr>
        <p:txBody>
          <a:bodyPr wrap="none">
            <a:spAutoFit/>
          </a:bodyPr>
          <a:lstStyle/>
          <a:p>
            <a:r>
              <a:rPr lang="en-IN" dirty="0">
                <a:solidFill>
                  <a:srgbClr val="666666"/>
                </a:solidFill>
                <a:latin typeface="Arial" panose="020B0604020202020204" pitchFamily="34" charset="0"/>
              </a:rPr>
              <a:t>Constrained Application Protocol </a:t>
            </a:r>
            <a:endParaRPr lang="en-IN" dirty="0"/>
          </a:p>
        </p:txBody>
      </p:sp>
      <p:sp>
        <p:nvSpPr>
          <p:cNvPr id="3" name="Rectangle 2"/>
          <p:cNvSpPr/>
          <p:nvPr/>
        </p:nvSpPr>
        <p:spPr>
          <a:xfrm>
            <a:off x="8669724" y="2098255"/>
            <a:ext cx="2025985" cy="461665"/>
          </a:xfrm>
          <a:prstGeom prst="rect">
            <a:avLst/>
          </a:prstGeom>
        </p:spPr>
        <p:txBody>
          <a:bodyPr wrap="square">
            <a:spAutoFit/>
          </a:bodyPr>
          <a:lstStyle/>
          <a:p>
            <a:r>
              <a:rPr lang="en-IN" sz="1200" dirty="0">
                <a:solidFill>
                  <a:srgbClr val="666666"/>
                </a:solidFill>
                <a:latin typeface="Arial" panose="020B0604020202020204" pitchFamily="34" charset="0"/>
              </a:rPr>
              <a:t>Extensible Messaging Presence Protocol.</a:t>
            </a:r>
            <a:endParaRPr lang="en-IN" sz="1200" dirty="0"/>
          </a:p>
        </p:txBody>
      </p:sp>
      <p:sp>
        <p:nvSpPr>
          <p:cNvPr id="4" name="Rectangle 3"/>
          <p:cNvSpPr/>
          <p:nvPr/>
        </p:nvSpPr>
        <p:spPr>
          <a:xfrm>
            <a:off x="10407238" y="2160680"/>
            <a:ext cx="2156360" cy="307777"/>
          </a:xfrm>
          <a:prstGeom prst="rect">
            <a:avLst/>
          </a:prstGeom>
        </p:spPr>
        <p:txBody>
          <a:bodyPr wrap="none">
            <a:spAutoFit/>
          </a:bodyPr>
          <a:lstStyle/>
          <a:p>
            <a:r>
              <a:rPr lang="en-IN" dirty="0">
                <a:solidFill>
                  <a:srgbClr val="444444"/>
                </a:solidFill>
                <a:latin typeface="Arial" panose="020B0604020202020204" pitchFamily="34" charset="0"/>
              </a:rPr>
              <a:t>Data Distribution Service</a:t>
            </a:r>
            <a:endParaRPr lang="en-IN" dirty="0"/>
          </a:p>
        </p:txBody>
      </p:sp>
      <p:sp>
        <p:nvSpPr>
          <p:cNvPr id="5" name="Rectangle 4"/>
          <p:cNvSpPr/>
          <p:nvPr/>
        </p:nvSpPr>
        <p:spPr>
          <a:xfrm rot="10800000" flipV="1">
            <a:off x="11287821" y="885222"/>
            <a:ext cx="983101" cy="954107"/>
          </a:xfrm>
          <a:prstGeom prst="rect">
            <a:avLst/>
          </a:prstGeom>
        </p:spPr>
        <p:txBody>
          <a:bodyPr wrap="square">
            <a:spAutoFit/>
          </a:bodyPr>
          <a:lstStyle/>
          <a:p>
            <a:r>
              <a:rPr lang="en-IN" dirty="0">
                <a:solidFill>
                  <a:srgbClr val="C00000"/>
                </a:solidFill>
                <a:latin typeface="Arial" panose="020B0604020202020204" pitchFamily="34" charset="0"/>
              </a:rPr>
              <a:t>Advanced Message Queuing Protocol</a:t>
            </a:r>
            <a:endParaRPr lang="en-IN" dirty="0">
              <a:solidFill>
                <a:srgbClr val="C00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3"/>
          <p:cNvSpPr txBox="1">
            <a:spLocks noGrp="1"/>
          </p:cNvSpPr>
          <p:nvPr>
            <p:ph type="title"/>
          </p:nvPr>
        </p:nvSpPr>
        <p:spPr>
          <a:xfrm>
            <a:off x="1142561" y="142740"/>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3600" b="1" u="none" strike="noStrike" cap="none" dirty="0">
                <a:solidFill>
                  <a:srgbClr val="FF0000"/>
                </a:solidFill>
                <a:latin typeface="Times New Roman"/>
                <a:ea typeface="Times New Roman"/>
                <a:cs typeface="Times New Roman"/>
                <a:sym typeface="Times New Roman"/>
              </a:rPr>
              <a:t>IoT </a:t>
            </a:r>
            <a:r>
              <a:rPr lang="en-US" sz="3600" b="1" u="none" strike="noStrike" cap="none" dirty="0" smtClean="0">
                <a:solidFill>
                  <a:srgbClr val="FF0000"/>
                </a:solidFill>
                <a:latin typeface="Times New Roman"/>
                <a:ea typeface="Times New Roman"/>
                <a:cs typeface="Times New Roman"/>
                <a:sym typeface="Times New Roman"/>
              </a:rPr>
              <a:t>Enabling </a:t>
            </a:r>
            <a:r>
              <a:rPr lang="en-US" sz="3600" b="1" dirty="0">
                <a:solidFill>
                  <a:srgbClr val="FF0000"/>
                </a:solidFill>
                <a:latin typeface="Times New Roman"/>
                <a:ea typeface="Times New Roman"/>
                <a:cs typeface="Times New Roman"/>
                <a:sym typeface="Times New Roman"/>
              </a:rPr>
              <a:t>T</a:t>
            </a:r>
            <a:r>
              <a:rPr lang="en-US" sz="3600" b="1" u="none" strike="noStrike" cap="none" dirty="0" smtClean="0">
                <a:solidFill>
                  <a:srgbClr val="FF0000"/>
                </a:solidFill>
                <a:latin typeface="Times New Roman"/>
                <a:ea typeface="Times New Roman"/>
                <a:cs typeface="Times New Roman"/>
                <a:sym typeface="Times New Roman"/>
              </a:rPr>
              <a:t>echnologies</a:t>
            </a:r>
            <a:endParaRPr sz="3600" dirty="0">
              <a:solidFill>
                <a:srgbClr val="FF0000"/>
              </a:solidFill>
            </a:endParaRPr>
          </a:p>
        </p:txBody>
      </p:sp>
      <p:sp>
        <p:nvSpPr>
          <p:cNvPr id="984" name="Google Shape;984;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94</a:t>
            </a:fld>
            <a:endParaRPr/>
          </a:p>
        </p:txBody>
      </p:sp>
      <p:sp>
        <p:nvSpPr>
          <p:cNvPr id="985" name="Google Shape;98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42C26F6-CFE2-4917-A620-D6EDDB097CE7}" type="datetime1">
              <a:rPr lang="en-US" smtClean="0"/>
              <a:t>3/8/2023</a:t>
            </a:fld>
            <a:endParaRPr/>
          </a:p>
        </p:txBody>
      </p:sp>
      <p:sp>
        <p:nvSpPr>
          <p:cNvPr id="986" name="Google Shape;98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987" name="Google Shape;987;p13"/>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988" name="Google Shape;988;p13"/>
          <p:cNvSpPr txBox="1">
            <a:spLocks noGrp="1"/>
          </p:cNvSpPr>
          <p:nvPr>
            <p:ph type="body" idx="1"/>
          </p:nvPr>
        </p:nvSpPr>
        <p:spPr>
          <a:xfrm>
            <a:off x="756083" y="893709"/>
            <a:ext cx="6225072" cy="5370566"/>
          </a:xfrm>
          <a:prstGeom prst="rect">
            <a:avLst/>
          </a:prstGeom>
          <a:noFill/>
          <a:ln>
            <a:noFill/>
          </a:ln>
        </p:spPr>
        <p:txBody>
          <a:bodyPr spcFirstLastPara="1" wrap="square" lIns="91425" tIns="45700" rIns="91425" bIns="45700" anchor="t" anchorCtr="0">
            <a:normAutofit fontScale="92500" lnSpcReduction="10000"/>
          </a:bodyPr>
          <a:lstStyle/>
          <a:p>
            <a:pPr marL="114300" lvl="0" indent="0" algn="just" rtl="0">
              <a:lnSpc>
                <a:spcPct val="90000"/>
              </a:lnSpc>
              <a:spcBef>
                <a:spcPts val="1000"/>
              </a:spcBef>
              <a:spcAft>
                <a:spcPts val="0"/>
              </a:spcAft>
              <a:buSzPct val="81081"/>
              <a:buNone/>
            </a:pPr>
            <a:r>
              <a:rPr lang="en-US" sz="2400" b="0" i="0" dirty="0">
                <a:solidFill>
                  <a:srgbClr val="333333"/>
                </a:solidFill>
                <a:latin typeface="Times New Roman"/>
                <a:ea typeface="Times New Roman"/>
                <a:cs typeface="Times New Roman"/>
                <a:sym typeface="Times New Roman"/>
              </a:rPr>
              <a:t>Different technologies together enable development of IoT applications. The IoT enabling technologies are:</a:t>
            </a:r>
            <a:endParaRPr dirty="0"/>
          </a:p>
          <a:p>
            <a:pPr marL="571500" lvl="0" indent="-457200" algn="just" rtl="0">
              <a:lnSpc>
                <a:spcPct val="90000"/>
              </a:lnSpc>
              <a:spcBef>
                <a:spcPts val="1000"/>
              </a:spcBef>
              <a:spcAft>
                <a:spcPts val="0"/>
              </a:spcAft>
              <a:buSzPct val="81081"/>
              <a:buFont typeface="Arial"/>
              <a:buAutoNum type="arabicPeriod"/>
            </a:pPr>
            <a:r>
              <a:rPr lang="en-US" sz="3000" b="1" i="0" dirty="0">
                <a:solidFill>
                  <a:srgbClr val="333333"/>
                </a:solidFill>
                <a:latin typeface="Times New Roman"/>
                <a:ea typeface="Times New Roman"/>
                <a:cs typeface="Times New Roman"/>
                <a:sym typeface="Times New Roman"/>
              </a:rPr>
              <a:t>Wireless Sensor Networks</a:t>
            </a:r>
            <a:endParaRPr sz="3500" b="1" dirty="0"/>
          </a:p>
          <a:p>
            <a:pPr marL="571500" lvl="0" indent="-457200" algn="just" rtl="0">
              <a:lnSpc>
                <a:spcPct val="90000"/>
              </a:lnSpc>
              <a:spcBef>
                <a:spcPts val="1000"/>
              </a:spcBef>
              <a:spcAft>
                <a:spcPts val="0"/>
              </a:spcAft>
              <a:buSzPct val="81081"/>
              <a:buFont typeface="Arial"/>
              <a:buAutoNum type="arabicPeriod"/>
            </a:pPr>
            <a:r>
              <a:rPr lang="en-US" sz="3000" b="1" i="0" dirty="0">
                <a:solidFill>
                  <a:srgbClr val="333333"/>
                </a:solidFill>
                <a:latin typeface="Times New Roman"/>
                <a:ea typeface="Times New Roman"/>
                <a:cs typeface="Times New Roman"/>
                <a:sym typeface="Times New Roman"/>
              </a:rPr>
              <a:t>Cloud Computing</a:t>
            </a:r>
            <a:endParaRPr sz="3500" b="1" dirty="0"/>
          </a:p>
          <a:p>
            <a:pPr marL="571500" lvl="0" indent="-457200" algn="just" rtl="0">
              <a:lnSpc>
                <a:spcPct val="90000"/>
              </a:lnSpc>
              <a:spcBef>
                <a:spcPts val="1000"/>
              </a:spcBef>
              <a:spcAft>
                <a:spcPts val="0"/>
              </a:spcAft>
              <a:buSzPct val="81081"/>
              <a:buFont typeface="Arial"/>
              <a:buAutoNum type="arabicPeriod"/>
            </a:pPr>
            <a:r>
              <a:rPr lang="en-US" sz="3000" b="1" i="0" dirty="0">
                <a:solidFill>
                  <a:srgbClr val="333333"/>
                </a:solidFill>
                <a:latin typeface="Times New Roman"/>
                <a:ea typeface="Times New Roman"/>
                <a:cs typeface="Times New Roman"/>
                <a:sym typeface="Times New Roman"/>
              </a:rPr>
              <a:t>Big Data Analytics</a:t>
            </a:r>
            <a:endParaRPr sz="3500" b="1" dirty="0"/>
          </a:p>
          <a:p>
            <a:pPr marL="571500" lvl="0" indent="-457200" algn="just" rtl="0">
              <a:lnSpc>
                <a:spcPct val="90000"/>
              </a:lnSpc>
              <a:spcBef>
                <a:spcPts val="1000"/>
              </a:spcBef>
              <a:spcAft>
                <a:spcPts val="0"/>
              </a:spcAft>
              <a:buSzPct val="81081"/>
              <a:buFont typeface="Arial"/>
              <a:buAutoNum type="arabicPeriod"/>
            </a:pPr>
            <a:r>
              <a:rPr lang="en-US" sz="3000" b="1" i="0" dirty="0">
                <a:solidFill>
                  <a:srgbClr val="333333"/>
                </a:solidFill>
                <a:latin typeface="Times New Roman"/>
                <a:ea typeface="Times New Roman"/>
                <a:cs typeface="Times New Roman"/>
                <a:sym typeface="Times New Roman"/>
              </a:rPr>
              <a:t>Communication Protocols</a:t>
            </a:r>
            <a:endParaRPr sz="3500" b="1" dirty="0"/>
          </a:p>
          <a:p>
            <a:pPr marL="571500" lvl="0" indent="-457200" algn="just" rtl="0">
              <a:lnSpc>
                <a:spcPct val="90000"/>
              </a:lnSpc>
              <a:spcBef>
                <a:spcPts val="1000"/>
              </a:spcBef>
              <a:spcAft>
                <a:spcPts val="0"/>
              </a:spcAft>
              <a:buSzPct val="81081"/>
              <a:buFont typeface="Arial"/>
              <a:buAutoNum type="arabicPeriod"/>
            </a:pPr>
            <a:r>
              <a:rPr lang="en-US" sz="3000" b="1" i="0" dirty="0">
                <a:solidFill>
                  <a:srgbClr val="333333"/>
                </a:solidFill>
                <a:latin typeface="Times New Roman"/>
                <a:ea typeface="Times New Roman"/>
                <a:cs typeface="Times New Roman"/>
                <a:sym typeface="Times New Roman"/>
              </a:rPr>
              <a:t>Embedded Systems</a:t>
            </a:r>
            <a:endParaRPr sz="3500" b="1" dirty="0"/>
          </a:p>
          <a:p>
            <a:pPr marL="114300" lvl="0" indent="0" algn="just" rtl="0">
              <a:lnSpc>
                <a:spcPct val="90000"/>
              </a:lnSpc>
              <a:spcBef>
                <a:spcPts val="1000"/>
              </a:spcBef>
              <a:spcAft>
                <a:spcPts val="0"/>
              </a:spcAft>
              <a:buSzPct val="74844"/>
              <a:buNone/>
            </a:pPr>
            <a:r>
              <a:rPr lang="en-US" sz="2600" b="1" i="0" dirty="0">
                <a:solidFill>
                  <a:srgbClr val="C00000"/>
                </a:solidFill>
                <a:latin typeface="Times New Roman"/>
                <a:ea typeface="Times New Roman"/>
                <a:cs typeface="Times New Roman"/>
                <a:sym typeface="Times New Roman"/>
              </a:rPr>
              <a:t>1. Wireless Sensor Networks: </a:t>
            </a:r>
            <a:r>
              <a:rPr lang="en-US" sz="2600" b="0" i="0" dirty="0">
                <a:solidFill>
                  <a:srgbClr val="333333"/>
                </a:solidFill>
                <a:latin typeface="Times New Roman"/>
                <a:ea typeface="Times New Roman"/>
                <a:cs typeface="Times New Roman"/>
                <a:sym typeface="Times New Roman"/>
              </a:rPr>
              <a:t>A Wireless Sensor Network (WSN) is a collection of devices which communicate through wireless channels. A WSN consists of distributed devices with </a:t>
            </a:r>
            <a:r>
              <a:rPr lang="en-US" sz="2600" b="1" i="0" dirty="0">
                <a:solidFill>
                  <a:srgbClr val="C00000"/>
                </a:solidFill>
                <a:latin typeface="Times New Roman"/>
                <a:ea typeface="Times New Roman"/>
                <a:cs typeface="Times New Roman"/>
                <a:sym typeface="Times New Roman"/>
              </a:rPr>
              <a:t>sensors </a:t>
            </a:r>
            <a:r>
              <a:rPr lang="en-US" sz="2600" b="0" i="0" dirty="0">
                <a:solidFill>
                  <a:srgbClr val="333333"/>
                </a:solidFill>
                <a:latin typeface="Times New Roman"/>
                <a:ea typeface="Times New Roman"/>
                <a:cs typeface="Times New Roman"/>
                <a:sym typeface="Times New Roman"/>
              </a:rPr>
              <a:t>which are used to monitor the environmental and physical conditions</a:t>
            </a:r>
            <a:endParaRPr sz="2600" b="0" i="0" dirty="0">
              <a:solidFill>
                <a:srgbClr val="7030A0"/>
              </a:solidFill>
              <a:latin typeface="Times New Roman"/>
              <a:ea typeface="Times New Roman"/>
              <a:cs typeface="Times New Roman"/>
              <a:sym typeface="Times New Roman"/>
            </a:endParaRPr>
          </a:p>
          <a:p>
            <a:pPr marL="457200" lvl="0" indent="-228600" algn="just" rtl="0">
              <a:lnSpc>
                <a:spcPct val="90000"/>
              </a:lnSpc>
              <a:spcBef>
                <a:spcPts val="1000"/>
              </a:spcBef>
              <a:spcAft>
                <a:spcPts val="0"/>
              </a:spcAft>
              <a:buClr>
                <a:schemeClr val="dk1"/>
              </a:buClr>
              <a:buSzPct val="81081"/>
              <a:buNone/>
            </a:pPr>
            <a:endParaRPr sz="2400" dirty="0">
              <a:latin typeface="Times New Roman"/>
              <a:ea typeface="Times New Roman"/>
              <a:cs typeface="Times New Roman"/>
              <a:sym typeface="Times New Roman"/>
            </a:endParaRPr>
          </a:p>
        </p:txBody>
      </p:sp>
      <p:pic>
        <p:nvPicPr>
          <p:cNvPr id="989" name="Google Shape;989;p13"/>
          <p:cNvPicPr preferRelativeResize="0"/>
          <p:nvPr/>
        </p:nvPicPr>
        <p:blipFill rotWithShape="1">
          <a:blip r:embed="rId4">
            <a:alphaModFix/>
          </a:blip>
          <a:srcRect/>
          <a:stretch/>
        </p:blipFill>
        <p:spPr>
          <a:xfrm>
            <a:off x="7063272" y="979616"/>
            <a:ext cx="5110459" cy="5075951"/>
          </a:xfrm>
          <a:prstGeom prst="rect">
            <a:avLst/>
          </a:prstGeom>
          <a:noFill/>
          <a:ln>
            <a:noFill/>
          </a:ln>
        </p:spPr>
      </p:pic>
      <p:cxnSp>
        <p:nvCxnSpPr>
          <p:cNvPr id="990" name="Google Shape;990;p13"/>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991" name="Google Shape;991;p13"/>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92" name="Google Shape;992;p13"/>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993" name="Google Shape;993;p1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4"/>
          <p:cNvSpPr txBox="1">
            <a:spLocks noGrp="1"/>
          </p:cNvSpPr>
          <p:nvPr>
            <p:ph type="title"/>
          </p:nvPr>
        </p:nvSpPr>
        <p:spPr>
          <a:xfrm>
            <a:off x="849880" y="137365"/>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4800" b="1" u="none" strike="noStrike" cap="none" dirty="0">
                <a:solidFill>
                  <a:srgbClr val="C00000"/>
                </a:solidFill>
                <a:latin typeface="Times New Roman"/>
                <a:ea typeface="Times New Roman"/>
                <a:cs typeface="Times New Roman"/>
                <a:sym typeface="Times New Roman"/>
              </a:rPr>
              <a:t>IoT enabling </a:t>
            </a:r>
            <a:r>
              <a:rPr lang="en-US" sz="4800" b="1" u="none" strike="noStrike" cap="none" dirty="0" smtClean="0">
                <a:solidFill>
                  <a:srgbClr val="C00000"/>
                </a:solidFill>
                <a:latin typeface="Times New Roman"/>
                <a:ea typeface="Times New Roman"/>
                <a:cs typeface="Times New Roman"/>
                <a:sym typeface="Times New Roman"/>
              </a:rPr>
              <a:t>technologies       cont-</a:t>
            </a:r>
            <a:endParaRPr sz="4800" dirty="0">
              <a:solidFill>
                <a:srgbClr val="C00000"/>
              </a:solidFill>
            </a:endParaRPr>
          </a:p>
        </p:txBody>
      </p:sp>
      <p:sp>
        <p:nvSpPr>
          <p:cNvPr id="1000" name="Google Shape;1000;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95</a:t>
            </a:fld>
            <a:endParaRPr/>
          </a:p>
        </p:txBody>
      </p:sp>
      <p:sp>
        <p:nvSpPr>
          <p:cNvPr id="1001" name="Google Shape;100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BD1A4CF-93D0-42ED-9B1B-E17C84C03440}" type="datetime1">
              <a:rPr lang="en-US" smtClean="0"/>
              <a:t>3/8/2023</a:t>
            </a:fld>
            <a:endParaRPr/>
          </a:p>
        </p:txBody>
      </p:sp>
      <p:sp>
        <p:nvSpPr>
          <p:cNvPr id="1002" name="Google Shape;100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1003" name="Google Shape;1003;p14"/>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1004" name="Google Shape;1004;p14"/>
          <p:cNvSpPr txBox="1">
            <a:spLocks noGrp="1"/>
          </p:cNvSpPr>
          <p:nvPr>
            <p:ph type="body" idx="1"/>
          </p:nvPr>
        </p:nvSpPr>
        <p:spPr>
          <a:xfrm>
            <a:off x="744253" y="900480"/>
            <a:ext cx="6225072" cy="5455870"/>
          </a:xfrm>
          <a:prstGeom prst="rect">
            <a:avLst/>
          </a:prstGeom>
          <a:noFill/>
          <a:ln>
            <a:noFill/>
          </a:ln>
        </p:spPr>
        <p:txBody>
          <a:bodyPr spcFirstLastPara="1" wrap="square" lIns="91425" tIns="45700" rIns="91425" bIns="45700" anchor="t" anchorCtr="0">
            <a:normAutofit fontScale="92500"/>
          </a:bodyPr>
          <a:lstStyle/>
          <a:p>
            <a:pPr marL="114300" lvl="0" indent="0" algn="l" rtl="0">
              <a:lnSpc>
                <a:spcPct val="90000"/>
              </a:lnSpc>
              <a:spcBef>
                <a:spcPts val="1000"/>
              </a:spcBef>
              <a:spcAft>
                <a:spcPts val="0"/>
              </a:spcAft>
              <a:buSzPts val="1800"/>
              <a:buNone/>
            </a:pPr>
            <a:r>
              <a:rPr lang="en-US" sz="3200" b="1" dirty="0">
                <a:solidFill>
                  <a:schemeClr val="dk1"/>
                </a:solidFill>
                <a:latin typeface="Times New Roman"/>
                <a:ea typeface="Times New Roman"/>
                <a:cs typeface="Times New Roman"/>
                <a:sym typeface="Times New Roman"/>
              </a:rPr>
              <a:t>2.  </a:t>
            </a:r>
            <a:r>
              <a:rPr lang="en-US" sz="3200" b="1" i="0" dirty="0">
                <a:solidFill>
                  <a:schemeClr val="dk1"/>
                </a:solidFill>
                <a:latin typeface="Times New Roman"/>
                <a:ea typeface="Times New Roman"/>
                <a:cs typeface="Times New Roman"/>
                <a:sym typeface="Times New Roman"/>
              </a:rPr>
              <a:t>Cloud Computing:</a:t>
            </a:r>
            <a:endParaRPr sz="3600" b="1" dirty="0"/>
          </a:p>
          <a:p>
            <a:pPr marL="457200" lvl="0" indent="-342900" algn="just" rtl="0">
              <a:lnSpc>
                <a:spcPct val="90000"/>
              </a:lnSpc>
              <a:spcBef>
                <a:spcPts val="1000"/>
              </a:spcBef>
              <a:spcAft>
                <a:spcPts val="0"/>
              </a:spcAft>
              <a:buSzPts val="1800"/>
              <a:buFont typeface="Noto Sans Symbols"/>
              <a:buChar char="⮚"/>
            </a:pPr>
            <a:r>
              <a:rPr lang="en-US" sz="2400" b="0" i="0" dirty="0">
                <a:solidFill>
                  <a:schemeClr val="dk1"/>
                </a:solidFill>
                <a:latin typeface="Times New Roman"/>
                <a:ea typeface="Times New Roman"/>
                <a:cs typeface="Times New Roman"/>
                <a:sym typeface="Times New Roman"/>
              </a:rPr>
              <a:t>Cloud computing is a computing model in which </a:t>
            </a:r>
            <a:r>
              <a:rPr lang="en-US" sz="2400" b="1" i="0" dirty="0">
                <a:solidFill>
                  <a:srgbClr val="002060"/>
                </a:solidFill>
                <a:latin typeface="Times New Roman"/>
                <a:ea typeface="Times New Roman"/>
                <a:cs typeface="Times New Roman"/>
                <a:sym typeface="Times New Roman"/>
              </a:rPr>
              <a:t>applications and services </a:t>
            </a:r>
            <a:r>
              <a:rPr lang="en-US" sz="2400" b="0" i="0" dirty="0">
                <a:solidFill>
                  <a:schemeClr val="dk1"/>
                </a:solidFill>
                <a:latin typeface="Times New Roman"/>
                <a:ea typeface="Times New Roman"/>
                <a:cs typeface="Times New Roman"/>
                <a:sym typeface="Times New Roman"/>
              </a:rPr>
              <a:t>are delivered over Internet. The </a:t>
            </a:r>
            <a:r>
              <a:rPr lang="en-US" sz="2400" b="1" i="0" dirty="0">
                <a:solidFill>
                  <a:schemeClr val="dk1"/>
                </a:solidFill>
                <a:latin typeface="Times New Roman"/>
                <a:ea typeface="Times New Roman"/>
                <a:cs typeface="Times New Roman"/>
                <a:sym typeface="Times New Roman"/>
              </a:rPr>
              <a:t>resources provisioned</a:t>
            </a:r>
            <a:r>
              <a:rPr lang="en-US" sz="2400" b="0" i="0" dirty="0">
                <a:solidFill>
                  <a:schemeClr val="dk1"/>
                </a:solidFill>
                <a:latin typeface="Times New Roman"/>
                <a:ea typeface="Times New Roman"/>
                <a:cs typeface="Times New Roman"/>
                <a:sym typeface="Times New Roman"/>
              </a:rPr>
              <a:t> by cloud can be </a:t>
            </a:r>
            <a:r>
              <a:rPr lang="en-US" sz="2400" b="1" i="0" dirty="0">
                <a:solidFill>
                  <a:srgbClr val="0070C0"/>
                </a:solidFill>
                <a:latin typeface="Times New Roman"/>
                <a:ea typeface="Times New Roman"/>
                <a:cs typeface="Times New Roman"/>
                <a:sym typeface="Times New Roman"/>
              </a:rPr>
              <a:t>compute, networking </a:t>
            </a:r>
            <a:r>
              <a:rPr lang="en-US" sz="2400" b="1" i="0" dirty="0">
                <a:solidFill>
                  <a:schemeClr val="tx1"/>
                </a:solidFill>
                <a:latin typeface="Times New Roman"/>
                <a:ea typeface="Times New Roman"/>
                <a:cs typeface="Times New Roman"/>
                <a:sym typeface="Times New Roman"/>
              </a:rPr>
              <a:t>or</a:t>
            </a:r>
            <a:r>
              <a:rPr lang="en-US" sz="2400" b="1" i="0" dirty="0">
                <a:solidFill>
                  <a:srgbClr val="0070C0"/>
                </a:solidFill>
                <a:latin typeface="Times New Roman"/>
                <a:ea typeface="Times New Roman"/>
                <a:cs typeface="Times New Roman"/>
                <a:sym typeface="Times New Roman"/>
              </a:rPr>
              <a:t> storage. </a:t>
            </a:r>
            <a:endParaRPr b="1" dirty="0">
              <a:solidFill>
                <a:srgbClr val="0070C0"/>
              </a:solidFill>
            </a:endParaRPr>
          </a:p>
          <a:p>
            <a:pPr marL="457200" lvl="0" indent="-342900" algn="l" rtl="0">
              <a:lnSpc>
                <a:spcPct val="90000"/>
              </a:lnSpc>
              <a:spcBef>
                <a:spcPts val="1000"/>
              </a:spcBef>
              <a:spcAft>
                <a:spcPts val="0"/>
              </a:spcAft>
              <a:buSzPts val="1800"/>
              <a:buFont typeface="Noto Sans Symbols"/>
              <a:buChar char="⮚"/>
            </a:pPr>
            <a:r>
              <a:rPr lang="en-US" b="0" i="0" dirty="0">
                <a:solidFill>
                  <a:schemeClr val="dk1"/>
                </a:solidFill>
                <a:latin typeface="Times New Roman"/>
                <a:ea typeface="Times New Roman"/>
                <a:cs typeface="Times New Roman"/>
                <a:sym typeface="Times New Roman"/>
              </a:rPr>
              <a:t>Cloud computing </a:t>
            </a:r>
            <a:r>
              <a:rPr lang="en-US" b="1" i="0" dirty="0">
                <a:solidFill>
                  <a:schemeClr val="dk1"/>
                </a:solidFill>
                <a:latin typeface="Times New Roman"/>
                <a:ea typeface="Times New Roman"/>
                <a:cs typeface="Times New Roman"/>
                <a:sym typeface="Times New Roman"/>
              </a:rPr>
              <a:t>offers three basic service </a:t>
            </a:r>
            <a:r>
              <a:rPr lang="en-US" b="0" i="0" dirty="0">
                <a:solidFill>
                  <a:schemeClr val="dk1"/>
                </a:solidFill>
                <a:latin typeface="Times New Roman"/>
                <a:ea typeface="Times New Roman"/>
                <a:cs typeface="Times New Roman"/>
                <a:sym typeface="Times New Roman"/>
              </a:rPr>
              <a:t>models using which users can </a:t>
            </a:r>
            <a:r>
              <a:rPr lang="en-US" b="0" i="0" dirty="0">
                <a:solidFill>
                  <a:schemeClr val="accent6">
                    <a:lumMod val="50000"/>
                  </a:schemeClr>
                </a:solidFill>
                <a:latin typeface="Times New Roman"/>
                <a:ea typeface="Times New Roman"/>
                <a:cs typeface="Times New Roman"/>
                <a:sym typeface="Times New Roman"/>
              </a:rPr>
              <a:t>subscribe</a:t>
            </a:r>
            <a:r>
              <a:rPr lang="en-US" b="0" i="0" dirty="0">
                <a:solidFill>
                  <a:schemeClr val="dk1"/>
                </a:solidFill>
                <a:latin typeface="Times New Roman"/>
                <a:ea typeface="Times New Roman"/>
                <a:cs typeface="Times New Roman"/>
                <a:sym typeface="Times New Roman"/>
              </a:rPr>
              <a:t> to cloud resources. </a:t>
            </a:r>
            <a:endParaRPr lang="en-US" b="0" i="0" dirty="0" smtClean="0">
              <a:solidFill>
                <a:schemeClr val="dk1"/>
              </a:solidFill>
              <a:latin typeface="Times New Roman"/>
              <a:ea typeface="Times New Roman"/>
              <a:cs typeface="Times New Roman"/>
              <a:sym typeface="Times New Roman"/>
            </a:endParaRPr>
          </a:p>
          <a:p>
            <a:pPr marL="114300" lvl="0" indent="0" algn="l" rtl="0">
              <a:lnSpc>
                <a:spcPct val="90000"/>
              </a:lnSpc>
              <a:spcBef>
                <a:spcPts val="1000"/>
              </a:spcBef>
              <a:spcAft>
                <a:spcPts val="0"/>
              </a:spcAft>
              <a:buSzPts val="1800"/>
              <a:buNone/>
            </a:pPr>
            <a:r>
              <a:rPr lang="en-US" sz="2400" b="0" i="0" dirty="0" smtClean="0">
                <a:solidFill>
                  <a:schemeClr val="dk1"/>
                </a:solidFill>
                <a:latin typeface="Times New Roman"/>
                <a:ea typeface="Times New Roman"/>
                <a:cs typeface="Times New Roman"/>
                <a:sym typeface="Times New Roman"/>
              </a:rPr>
              <a:t>These </a:t>
            </a:r>
            <a:r>
              <a:rPr lang="en-US" sz="2400" b="0" i="0" dirty="0">
                <a:solidFill>
                  <a:schemeClr val="dk1"/>
                </a:solidFill>
                <a:latin typeface="Times New Roman"/>
                <a:ea typeface="Times New Roman"/>
                <a:cs typeface="Times New Roman"/>
                <a:sym typeface="Times New Roman"/>
              </a:rPr>
              <a:t>service models are:</a:t>
            </a:r>
            <a:endParaRPr dirty="0"/>
          </a:p>
          <a:p>
            <a:pPr>
              <a:buFont typeface="Noto Sans Symbols"/>
              <a:buChar char="⮚"/>
            </a:pPr>
            <a:r>
              <a:rPr lang="en-US" sz="3000" b="1" dirty="0">
                <a:solidFill>
                  <a:srgbClr val="C00000"/>
                </a:solidFill>
                <a:latin typeface="Times New Roman"/>
                <a:ea typeface="Times New Roman"/>
                <a:cs typeface="Times New Roman"/>
                <a:sym typeface="Times New Roman"/>
              </a:rPr>
              <a:t>Software-As-A-Service (SAAS)</a:t>
            </a:r>
            <a:endParaRPr lang="en-US" sz="3000" b="1" dirty="0">
              <a:solidFill>
                <a:srgbClr val="C00000"/>
              </a:solidFill>
            </a:endParaRPr>
          </a:p>
          <a:p>
            <a:pPr>
              <a:buFont typeface="Noto Sans Symbols"/>
              <a:buChar char="⮚"/>
            </a:pPr>
            <a:r>
              <a:rPr lang="en-US" sz="3000" b="1" dirty="0">
                <a:solidFill>
                  <a:srgbClr val="C00000"/>
                </a:solidFill>
                <a:latin typeface="Times New Roman"/>
                <a:ea typeface="Times New Roman"/>
                <a:cs typeface="Times New Roman"/>
                <a:sym typeface="Times New Roman"/>
              </a:rPr>
              <a:t>Platform-As-A-Service (PAAS)</a:t>
            </a:r>
            <a:endParaRPr lang="en-US" sz="3000" b="1" dirty="0">
              <a:solidFill>
                <a:srgbClr val="C00000"/>
              </a:solidFill>
            </a:endParaRPr>
          </a:p>
          <a:p>
            <a:pPr marL="457200" lvl="0" indent="-342900" algn="l" rtl="0">
              <a:lnSpc>
                <a:spcPct val="90000"/>
              </a:lnSpc>
              <a:spcBef>
                <a:spcPts val="1000"/>
              </a:spcBef>
              <a:spcAft>
                <a:spcPts val="0"/>
              </a:spcAft>
              <a:buSzPts val="1800"/>
              <a:buFont typeface="Noto Sans Symbols"/>
              <a:buChar char="⮚"/>
            </a:pPr>
            <a:r>
              <a:rPr lang="en-US" sz="3000" b="1" i="0" dirty="0" smtClean="0">
                <a:solidFill>
                  <a:srgbClr val="C00000"/>
                </a:solidFill>
                <a:latin typeface="Times New Roman"/>
                <a:ea typeface="Times New Roman"/>
                <a:cs typeface="Times New Roman"/>
                <a:sym typeface="Times New Roman"/>
              </a:rPr>
              <a:t>Infrastructure-As-A-Service </a:t>
            </a:r>
            <a:r>
              <a:rPr lang="en-US" sz="3000" b="1" i="0" dirty="0">
                <a:solidFill>
                  <a:srgbClr val="C00000"/>
                </a:solidFill>
                <a:latin typeface="Times New Roman"/>
                <a:ea typeface="Times New Roman"/>
                <a:cs typeface="Times New Roman"/>
                <a:sym typeface="Times New Roman"/>
              </a:rPr>
              <a:t>(IAAS)</a:t>
            </a:r>
            <a:endParaRPr sz="3000" b="1" dirty="0">
              <a:solidFill>
                <a:srgbClr val="C00000"/>
              </a:solidFill>
            </a:endParaRPr>
          </a:p>
          <a:p>
            <a:pPr marL="114300" lvl="0" indent="0" algn="l" rtl="0">
              <a:lnSpc>
                <a:spcPct val="90000"/>
              </a:lnSpc>
              <a:spcBef>
                <a:spcPts val="1000"/>
              </a:spcBef>
              <a:spcAft>
                <a:spcPts val="0"/>
              </a:spcAft>
              <a:buSzPts val="1800"/>
              <a:buNone/>
            </a:pPr>
            <a:endParaRPr sz="2400" dirty="0">
              <a:solidFill>
                <a:schemeClr val="dk1"/>
              </a:solidFill>
              <a:latin typeface="Times New Roman"/>
              <a:ea typeface="Times New Roman"/>
              <a:cs typeface="Times New Roman"/>
              <a:sym typeface="Times New Roman"/>
            </a:endParaRPr>
          </a:p>
        </p:txBody>
      </p:sp>
      <p:pic>
        <p:nvPicPr>
          <p:cNvPr id="1005" name="Google Shape;1005;p14"/>
          <p:cNvPicPr preferRelativeResize="0"/>
          <p:nvPr/>
        </p:nvPicPr>
        <p:blipFill rotWithShape="1">
          <a:blip r:embed="rId4">
            <a:alphaModFix/>
          </a:blip>
          <a:srcRect/>
          <a:stretch/>
        </p:blipFill>
        <p:spPr>
          <a:xfrm>
            <a:off x="7257237" y="1073430"/>
            <a:ext cx="4637314" cy="3914205"/>
          </a:xfrm>
          <a:prstGeom prst="rect">
            <a:avLst/>
          </a:prstGeom>
          <a:noFill/>
          <a:ln>
            <a:noFill/>
          </a:ln>
        </p:spPr>
      </p:pic>
      <p:sp>
        <p:nvSpPr>
          <p:cNvPr id="1006" name="Google Shape;1006;p14"/>
          <p:cNvSpPr txBox="1"/>
          <p:nvPr/>
        </p:nvSpPr>
        <p:spPr>
          <a:xfrm>
            <a:off x="7113280" y="4540985"/>
            <a:ext cx="5078719"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333333"/>
                </a:solidFill>
                <a:latin typeface="Helvetica Neue"/>
                <a:ea typeface="Helvetica Neue"/>
                <a:cs typeface="Helvetica Neue"/>
                <a:sym typeface="Helvetica Neue"/>
              </a:rPr>
              <a:t> </a:t>
            </a:r>
            <a:endParaRPr dirty="0"/>
          </a:p>
          <a:p>
            <a:pPr marL="0" marR="0" lvl="0" indent="0" algn="l" rtl="0">
              <a:lnSpc>
                <a:spcPct val="100000"/>
              </a:lnSpc>
              <a:spcBef>
                <a:spcPts val="0"/>
              </a:spcBef>
              <a:spcAft>
                <a:spcPts val="0"/>
              </a:spcAft>
              <a:buNone/>
            </a:pPr>
            <a:endParaRPr sz="1400" b="0" i="0" u="none" strike="noStrike" cap="none" dirty="0">
              <a:solidFill>
                <a:srgbClr val="333333"/>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US" sz="2300" b="0" i="0" u="none" strike="noStrike" cap="none" dirty="0">
                <a:solidFill>
                  <a:srgbClr val="333333"/>
                </a:solidFill>
                <a:latin typeface="Times New Roman"/>
                <a:ea typeface="Times New Roman"/>
                <a:cs typeface="Times New Roman"/>
                <a:sym typeface="Times New Roman"/>
              </a:rPr>
              <a:t>Examples of SAAS offerings are Gmail, Facebook, </a:t>
            </a:r>
            <a:r>
              <a:rPr lang="en-US" sz="2300" b="0" i="0" u="none" strike="noStrike" cap="none" dirty="0" err="1">
                <a:solidFill>
                  <a:srgbClr val="333333"/>
                </a:solidFill>
                <a:latin typeface="Times New Roman"/>
                <a:ea typeface="Times New Roman"/>
                <a:cs typeface="Times New Roman"/>
                <a:sym typeface="Times New Roman"/>
              </a:rPr>
              <a:t>DropBox</a:t>
            </a:r>
            <a:r>
              <a:rPr lang="en-US" sz="2300" b="0" i="0" u="none" strike="noStrike" cap="none" dirty="0">
                <a:solidFill>
                  <a:srgbClr val="333333"/>
                </a:solidFill>
                <a:latin typeface="Times New Roman"/>
                <a:ea typeface="Times New Roman"/>
                <a:cs typeface="Times New Roman"/>
                <a:sym typeface="Times New Roman"/>
              </a:rPr>
              <a:t>, YouTube, etc.</a:t>
            </a:r>
            <a:endParaRPr sz="2300" b="0" i="0" u="none" strike="noStrike" cap="none" dirty="0">
              <a:solidFill>
                <a:srgbClr val="000000"/>
              </a:solidFill>
              <a:latin typeface="Times New Roman"/>
              <a:ea typeface="Times New Roman"/>
              <a:cs typeface="Times New Roman"/>
              <a:sym typeface="Times New Roman"/>
            </a:endParaRPr>
          </a:p>
        </p:txBody>
      </p:sp>
      <p:cxnSp>
        <p:nvCxnSpPr>
          <p:cNvPr id="1007" name="Google Shape;1007;p14"/>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08" name="Google Shape;1008;p14"/>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09" name="Google Shape;1009;p14"/>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10" name="Google Shape;1010;p1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Rectangle 1"/>
          <p:cNvSpPr/>
          <p:nvPr/>
        </p:nvSpPr>
        <p:spPr>
          <a:xfrm>
            <a:off x="8026874" y="5956498"/>
            <a:ext cx="3557384" cy="307777"/>
          </a:xfrm>
          <a:prstGeom prst="rect">
            <a:avLst/>
          </a:prstGeom>
        </p:spPr>
        <p:txBody>
          <a:bodyPr wrap="none">
            <a:spAutoFit/>
          </a:bodyPr>
          <a:lstStyle/>
          <a:p>
            <a:r>
              <a:rPr lang="en-IN" dirty="0" smtClean="0">
                <a:solidFill>
                  <a:srgbClr val="111111"/>
                </a:solidFill>
                <a:latin typeface="Arial" panose="020B0604020202020204" pitchFamily="34" charset="0"/>
              </a:rPr>
              <a:t>CRM-Customer </a:t>
            </a:r>
            <a:r>
              <a:rPr lang="en-IN" dirty="0">
                <a:solidFill>
                  <a:srgbClr val="111111"/>
                </a:solidFill>
                <a:latin typeface="Arial" panose="020B0604020202020204" pitchFamily="34" charset="0"/>
              </a:rPr>
              <a:t>Relationship Management</a:t>
            </a:r>
            <a:endParaRPr lang="en-I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5"/>
          <p:cNvSpPr txBox="1">
            <a:spLocks noGrp="1"/>
          </p:cNvSpPr>
          <p:nvPr>
            <p:ph type="title"/>
          </p:nvPr>
        </p:nvSpPr>
        <p:spPr>
          <a:xfrm>
            <a:off x="838200" y="278287"/>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3600" b="1" u="none" strike="noStrike" cap="none" dirty="0">
                <a:solidFill>
                  <a:srgbClr val="FF0000"/>
                </a:solidFill>
                <a:latin typeface="Times New Roman"/>
                <a:ea typeface="Times New Roman"/>
                <a:cs typeface="Times New Roman"/>
                <a:sym typeface="Times New Roman"/>
              </a:rPr>
              <a:t>IoT enabling </a:t>
            </a:r>
            <a:r>
              <a:rPr lang="en-US" sz="3600" b="1" u="none" strike="noStrike" cap="none" dirty="0" smtClean="0">
                <a:solidFill>
                  <a:srgbClr val="FF0000"/>
                </a:solidFill>
                <a:latin typeface="Times New Roman"/>
                <a:ea typeface="Times New Roman"/>
                <a:cs typeface="Times New Roman"/>
                <a:sym typeface="Times New Roman"/>
              </a:rPr>
              <a:t>technologies</a:t>
            </a:r>
            <a:r>
              <a:rPr lang="en-GB" sz="3600" b="1" u="none" strike="noStrike" cap="none" dirty="0" smtClean="0">
                <a:solidFill>
                  <a:srgbClr val="FF0000"/>
                </a:solidFill>
                <a:latin typeface="Times New Roman"/>
                <a:ea typeface="Times New Roman"/>
                <a:cs typeface="Times New Roman"/>
                <a:sym typeface="Times New Roman"/>
              </a:rPr>
              <a:t>                cont-</a:t>
            </a:r>
            <a:endParaRPr sz="3600" dirty="0">
              <a:solidFill>
                <a:srgbClr val="FF0000"/>
              </a:solidFill>
              <a:latin typeface="Times New Roman"/>
              <a:ea typeface="Times New Roman"/>
              <a:cs typeface="Times New Roman"/>
              <a:sym typeface="Times New Roman"/>
            </a:endParaRPr>
          </a:p>
        </p:txBody>
      </p:sp>
      <p:sp>
        <p:nvSpPr>
          <p:cNvPr id="1017" name="Google Shape;1017;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96</a:t>
            </a:fld>
            <a:endParaRPr>
              <a:latin typeface="Times New Roman"/>
              <a:ea typeface="Times New Roman"/>
              <a:cs typeface="Times New Roman"/>
              <a:sym typeface="Times New Roman"/>
            </a:endParaRPr>
          </a:p>
        </p:txBody>
      </p:sp>
      <p:sp>
        <p:nvSpPr>
          <p:cNvPr id="1018" name="Google Shape;10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300E7A5-9678-4E50-8128-F7FF471148E9}" type="datetime1">
              <a:rPr lang="en-US" smtClean="0">
                <a:latin typeface="Times New Roman"/>
                <a:cs typeface="Times New Roman"/>
                <a:sym typeface="Times New Roman"/>
              </a:rPr>
              <a:t>3/8/2023</a:t>
            </a:fld>
            <a:endParaRPr>
              <a:latin typeface="Times New Roman"/>
              <a:ea typeface="Times New Roman"/>
              <a:cs typeface="Times New Roman"/>
              <a:sym typeface="Times New Roman"/>
            </a:endParaRPr>
          </a:p>
        </p:txBody>
      </p:sp>
      <p:sp>
        <p:nvSpPr>
          <p:cNvPr id="1019" name="Google Shape;10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latin typeface="Times New Roman"/>
                <a:ea typeface="Times New Roman"/>
                <a:cs typeface="Times New Roman"/>
                <a:sym typeface="Times New Roman"/>
              </a:rPr>
              <a:t>Unit 1   MAIoT    SY BTech  S4  </a:t>
            </a:r>
            <a:endParaRPr>
              <a:latin typeface="Times New Roman"/>
              <a:ea typeface="Times New Roman"/>
              <a:cs typeface="Times New Roman"/>
              <a:sym typeface="Times New Roman"/>
            </a:endParaRPr>
          </a:p>
        </p:txBody>
      </p:sp>
      <p:pic>
        <p:nvPicPr>
          <p:cNvPr id="1020" name="Google Shape;1020;p15"/>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1021" name="Google Shape;1021;p15"/>
          <p:cNvSpPr txBox="1"/>
          <p:nvPr/>
        </p:nvSpPr>
        <p:spPr>
          <a:xfrm>
            <a:off x="7063273" y="4213828"/>
            <a:ext cx="4637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33333"/>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endParaRPr sz="1400" b="0" i="0" u="none" strike="noStrike" cap="none">
              <a:solidFill>
                <a:srgbClr val="333333"/>
              </a:solidFill>
              <a:latin typeface="Times New Roman"/>
              <a:ea typeface="Times New Roman"/>
              <a:cs typeface="Times New Roman"/>
              <a:sym typeface="Times New Roman"/>
            </a:endParaRPr>
          </a:p>
        </p:txBody>
      </p:sp>
      <p:sp>
        <p:nvSpPr>
          <p:cNvPr id="1022" name="Google Shape;1022;p15"/>
          <p:cNvSpPr txBox="1">
            <a:spLocks noGrp="1"/>
          </p:cNvSpPr>
          <p:nvPr>
            <p:ph type="body" idx="1"/>
          </p:nvPr>
        </p:nvSpPr>
        <p:spPr>
          <a:xfrm>
            <a:off x="838200" y="886408"/>
            <a:ext cx="5519906" cy="5290555"/>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b="1" i="0" dirty="0">
                <a:solidFill>
                  <a:schemeClr val="dk1"/>
                </a:solidFill>
                <a:latin typeface="Times New Roman"/>
                <a:ea typeface="Times New Roman"/>
                <a:cs typeface="Times New Roman"/>
                <a:sym typeface="Times New Roman"/>
              </a:rPr>
              <a:t>3. Big Data Analytics:</a:t>
            </a:r>
            <a:endParaRPr dirty="0"/>
          </a:p>
          <a:p>
            <a:pPr marL="457200" lvl="0" indent="-342900" algn="just" rtl="0">
              <a:lnSpc>
                <a:spcPct val="90000"/>
              </a:lnSpc>
              <a:spcBef>
                <a:spcPts val="1000"/>
              </a:spcBef>
              <a:spcAft>
                <a:spcPts val="0"/>
              </a:spcAft>
              <a:buSzPts val="1800"/>
              <a:buFont typeface="Noto Sans Symbols"/>
              <a:buChar char="⮚"/>
            </a:pPr>
            <a:r>
              <a:rPr lang="en-US" b="0" i="0" dirty="0">
                <a:solidFill>
                  <a:srgbClr val="333333"/>
                </a:solidFill>
                <a:latin typeface="Times New Roman"/>
                <a:ea typeface="Times New Roman"/>
                <a:cs typeface="Times New Roman"/>
                <a:sym typeface="Times New Roman"/>
              </a:rPr>
              <a:t>Big Data is a collection of data coming from various types of sources. The data is often huge which cannot be handled by the traditional databases and data warehouses.</a:t>
            </a:r>
            <a:endParaRPr dirty="0"/>
          </a:p>
          <a:p>
            <a:pPr marL="457200" lvl="0" indent="-342900" rtl="0">
              <a:lnSpc>
                <a:spcPct val="90000"/>
              </a:lnSpc>
              <a:spcBef>
                <a:spcPts val="1000"/>
              </a:spcBef>
              <a:spcAft>
                <a:spcPts val="0"/>
              </a:spcAft>
              <a:buSzPts val="1800"/>
              <a:buFont typeface="Noto Sans Symbols"/>
              <a:buChar char="⮚"/>
            </a:pPr>
            <a:r>
              <a:rPr lang="en-US" b="0" i="0" dirty="0">
                <a:solidFill>
                  <a:srgbClr val="333333"/>
                </a:solidFill>
                <a:latin typeface="Times New Roman"/>
                <a:ea typeface="Times New Roman"/>
                <a:cs typeface="Times New Roman"/>
                <a:sym typeface="Times New Roman"/>
              </a:rPr>
              <a:t>The data analytics framework consists of </a:t>
            </a:r>
            <a:r>
              <a:rPr lang="en-US" b="1" i="0" dirty="0">
                <a:solidFill>
                  <a:srgbClr val="333333"/>
                </a:solidFill>
                <a:latin typeface="Times New Roman"/>
                <a:ea typeface="Times New Roman"/>
                <a:cs typeface="Times New Roman"/>
                <a:sym typeface="Times New Roman"/>
              </a:rPr>
              <a:t>six steps namely: </a:t>
            </a:r>
            <a:r>
              <a:rPr lang="en-US" b="1" i="0" dirty="0">
                <a:solidFill>
                  <a:schemeClr val="accent6">
                    <a:lumMod val="50000"/>
                  </a:schemeClr>
                </a:solidFill>
                <a:latin typeface="Times New Roman"/>
                <a:ea typeface="Times New Roman"/>
                <a:cs typeface="Times New Roman"/>
                <a:sym typeface="Times New Roman"/>
              </a:rPr>
              <a:t>collection, cleaning, integration, analysis, visualization and alerting.</a:t>
            </a:r>
            <a:endParaRPr b="1" i="0" dirty="0">
              <a:solidFill>
                <a:schemeClr val="accent6">
                  <a:lumMod val="50000"/>
                </a:schemeClr>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dirty="0">
              <a:latin typeface="Times New Roman"/>
              <a:ea typeface="Times New Roman"/>
              <a:cs typeface="Times New Roman"/>
              <a:sym typeface="Times New Roman"/>
            </a:endParaRPr>
          </a:p>
        </p:txBody>
      </p:sp>
      <p:pic>
        <p:nvPicPr>
          <p:cNvPr id="1023" name="Google Shape;1023;p15"/>
          <p:cNvPicPr preferRelativeResize="0"/>
          <p:nvPr/>
        </p:nvPicPr>
        <p:blipFill rotWithShape="1">
          <a:blip r:embed="rId4">
            <a:alphaModFix/>
          </a:blip>
          <a:srcRect/>
          <a:stretch/>
        </p:blipFill>
        <p:spPr>
          <a:xfrm>
            <a:off x="6381433" y="838384"/>
            <a:ext cx="5547331" cy="5127275"/>
          </a:xfrm>
          <a:prstGeom prst="rect">
            <a:avLst/>
          </a:prstGeom>
          <a:noFill/>
          <a:ln>
            <a:noFill/>
          </a:ln>
        </p:spPr>
      </p:pic>
      <p:cxnSp>
        <p:nvCxnSpPr>
          <p:cNvPr id="1024" name="Google Shape;1024;p15"/>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25" name="Google Shape;1025;p15"/>
          <p:cNvSpPr/>
          <p:nvPr/>
        </p:nvSpPr>
        <p:spPr>
          <a:xfrm>
            <a:off x="146051"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cxnSp>
        <p:nvCxnSpPr>
          <p:cNvPr id="1026" name="Google Shape;1026;p15"/>
          <p:cNvCxnSpPr/>
          <p:nvPr/>
        </p:nvCxnSpPr>
        <p:spPr>
          <a:xfrm flipH="1">
            <a:off x="773793"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27" name="Google Shape;1027;p1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 name="Rectangle 1"/>
          <p:cNvSpPr>
            <a:spLocks noChangeArrowheads="1"/>
          </p:cNvSpPr>
          <p:nvPr/>
        </p:nvSpPr>
        <p:spPr bwMode="auto">
          <a:xfrm>
            <a:off x="6096000" y="5737159"/>
            <a:ext cx="5705475"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30303"/>
                </a:solidFill>
                <a:effectLst/>
                <a:latin typeface="Roboto" panose="02000000000000000000" pitchFamily="2" charset="0"/>
              </a:rPr>
              <a:t>   </a:t>
            </a:r>
            <a:r>
              <a:rPr kumimoji="0" lang="en-US" altLang="en-US" sz="1100" b="0" i="0" u="none" strike="noStrike" cap="none" normalizeH="0" baseline="0" dirty="0" smtClean="0">
                <a:ln>
                  <a:noFill/>
                </a:ln>
                <a:solidFill>
                  <a:srgbClr val="030303"/>
                </a:solidFill>
                <a:effectLst/>
                <a:latin typeface="Roboto" panose="02000000000000000000" pitchFamily="2" charset="0"/>
              </a:rPr>
              <a:t>Mission </a:t>
            </a:r>
            <a:r>
              <a:rPr kumimoji="0" lang="en-US" altLang="en-US" sz="1100" b="0" i="0" u="none" strike="noStrike" cap="none" normalizeH="0" baseline="0" dirty="0" err="1" smtClean="0">
                <a:ln>
                  <a:noFill/>
                </a:ln>
                <a:solidFill>
                  <a:srgbClr val="030303"/>
                </a:solidFill>
                <a:effectLst/>
                <a:latin typeface="Roboto" panose="02000000000000000000" pitchFamily="2" charset="0"/>
              </a:rPr>
              <a:t>Mangal</a:t>
            </a:r>
            <a:r>
              <a:rPr kumimoji="0" lang="en-US" altLang="en-US" sz="1100" b="0" i="0" u="none" strike="noStrike" cap="none" normalizeH="0" baseline="0" dirty="0" smtClean="0">
                <a:ln>
                  <a:noFill/>
                </a:ln>
                <a:solidFill>
                  <a:srgbClr val="030303"/>
                </a:solidFill>
                <a:effectLst/>
                <a:latin typeface="Roboto" panose="02000000000000000000" pitchFamily="2" charset="0"/>
              </a:rPr>
              <a:t> is the incredible true story behind India's mission to Mars. It shows how Rakesh </a:t>
            </a:r>
            <a:r>
              <a:rPr kumimoji="0" lang="en-US" altLang="en-US" sz="1100" b="0" i="0" u="none" strike="noStrike" cap="none" normalizeH="0" baseline="0" dirty="0" err="1" smtClean="0">
                <a:ln>
                  <a:noFill/>
                </a:ln>
                <a:solidFill>
                  <a:srgbClr val="030303"/>
                </a:solidFill>
                <a:effectLst/>
                <a:latin typeface="Roboto" panose="02000000000000000000" pitchFamily="2" charset="0"/>
              </a:rPr>
              <a:t>Dhawan</a:t>
            </a:r>
            <a:r>
              <a:rPr kumimoji="0" lang="en-US" altLang="en-US" sz="1100" b="0" i="0" u="none" strike="noStrike" cap="none" normalizeH="0" baseline="0" dirty="0" smtClean="0">
                <a:ln>
                  <a:noFill/>
                </a:ln>
                <a:solidFill>
                  <a:srgbClr val="030303"/>
                </a:solidFill>
                <a:effectLst/>
                <a:latin typeface="Roboto" panose="02000000000000000000" pitchFamily="2" charset="0"/>
              </a:rPr>
              <a:t> (</a:t>
            </a:r>
            <a:r>
              <a:rPr kumimoji="0" lang="en-US" altLang="en-US" sz="700" b="0" i="0" u="none" strike="noStrike" cap="none" normalizeH="0" baseline="0" dirty="0" err="1" smtClean="0">
                <a:ln>
                  <a:noFill/>
                </a:ln>
                <a:solidFill>
                  <a:srgbClr val="030303"/>
                </a:solidFill>
                <a:effectLst/>
                <a:latin typeface="Roboto" panose="02000000000000000000" pitchFamily="2" charset="0"/>
              </a:rPr>
              <a:t>Akshay</a:t>
            </a:r>
            <a:r>
              <a:rPr kumimoji="0" lang="en-US" altLang="en-US" sz="700" b="0" i="0" u="none" strike="noStrike" cap="none" normalizeH="0" baseline="0" dirty="0" smtClean="0">
                <a:ln>
                  <a:noFill/>
                </a:ln>
                <a:solidFill>
                  <a:srgbClr val="030303"/>
                </a:solidFill>
                <a:effectLst/>
                <a:latin typeface="Roboto" panose="02000000000000000000" pitchFamily="2" charset="0"/>
              </a:rPr>
              <a:t> Kumar) </a:t>
            </a:r>
          </a:p>
        </p:txBody>
      </p:sp>
      <p:pic>
        <p:nvPicPr>
          <p:cNvPr id="3" name="Picture 2" descr="https://yt3.ggpht.com/Kg9Sq9KGMIfJAfEA4nnoSInt7oZMV9XtWj-7unYYAZw8k6IukqZIsPOIKDWFSNRGUAK4yLHoGw=s68-c-k-c0x00ffffff-no-rj">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 y="-242888"/>
            <a:ext cx="228600" cy="22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
          <p:cNvSpPr txBox="1">
            <a:spLocks noGrp="1"/>
          </p:cNvSpPr>
          <p:nvPr>
            <p:ph type="title"/>
          </p:nvPr>
        </p:nvSpPr>
        <p:spPr>
          <a:xfrm>
            <a:off x="838200" y="278287"/>
            <a:ext cx="10515600" cy="533377"/>
          </a:xfrm>
          <a:prstGeom prst="rect">
            <a:avLst/>
          </a:prstGeom>
          <a:noFill/>
          <a:ln>
            <a:noFill/>
          </a:ln>
        </p:spPr>
        <p:txBody>
          <a:bodyPr spcFirstLastPara="1" wrap="square" lIns="91425" tIns="45700" rIns="91425" bIns="45700" anchor="ctr" anchorCtr="0">
            <a:noAutofit/>
          </a:bodyPr>
          <a:lstStyle/>
          <a:p>
            <a:pPr marL="0" lvl="0" indent="0" algn="just" rtl="0">
              <a:lnSpc>
                <a:spcPct val="106000"/>
              </a:lnSpc>
              <a:spcBef>
                <a:spcPts val="1800"/>
              </a:spcBef>
              <a:spcAft>
                <a:spcPts val="0"/>
              </a:spcAft>
              <a:buSzPts val="1800"/>
              <a:buNone/>
            </a:pPr>
            <a:r>
              <a:rPr lang="en-US" sz="3600" b="1" u="none" strike="noStrike" cap="none" dirty="0">
                <a:solidFill>
                  <a:srgbClr val="FF0000"/>
                </a:solidFill>
                <a:latin typeface="Times New Roman"/>
                <a:ea typeface="Times New Roman"/>
                <a:cs typeface="Times New Roman"/>
                <a:sym typeface="Times New Roman"/>
              </a:rPr>
              <a:t>IoT enabling </a:t>
            </a:r>
            <a:r>
              <a:rPr lang="en-US" sz="3600" b="1" u="none" strike="noStrike" cap="none" dirty="0" smtClean="0">
                <a:solidFill>
                  <a:srgbClr val="FF0000"/>
                </a:solidFill>
                <a:latin typeface="Times New Roman"/>
                <a:ea typeface="Times New Roman"/>
                <a:cs typeface="Times New Roman"/>
                <a:sym typeface="Times New Roman"/>
              </a:rPr>
              <a:t>technologies                              cont-</a:t>
            </a:r>
            <a:endParaRPr sz="3600" dirty="0">
              <a:solidFill>
                <a:srgbClr val="FF0000"/>
              </a:solidFill>
            </a:endParaRPr>
          </a:p>
        </p:txBody>
      </p:sp>
      <p:sp>
        <p:nvSpPr>
          <p:cNvPr id="1034" name="Google Shape;103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
        <p:nvSpPr>
          <p:cNvPr id="1035" name="Google Shape;103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D6186BD-E585-4C76-AB3D-099C73B49AAC}" type="datetime1">
              <a:rPr lang="en-US" smtClean="0"/>
              <a:t>3/8/2023</a:t>
            </a:fld>
            <a:endParaRPr/>
          </a:p>
        </p:txBody>
      </p:sp>
      <p:sp>
        <p:nvSpPr>
          <p:cNvPr id="1036" name="Google Shape;103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1037" name="Google Shape;1037;p16"/>
          <p:cNvPicPr preferRelativeResize="0"/>
          <p:nvPr/>
        </p:nvPicPr>
        <p:blipFill rotWithShape="1">
          <a:blip r:embed="rId3">
            <a:alphaModFix/>
          </a:blip>
          <a:srcRect/>
          <a:stretch/>
        </p:blipFill>
        <p:spPr>
          <a:xfrm>
            <a:off x="81582" y="159419"/>
            <a:ext cx="724508" cy="654774"/>
          </a:xfrm>
          <a:prstGeom prst="rect">
            <a:avLst/>
          </a:prstGeom>
          <a:noFill/>
          <a:ln>
            <a:noFill/>
          </a:ln>
        </p:spPr>
      </p:pic>
      <p:sp>
        <p:nvSpPr>
          <p:cNvPr id="1038" name="Google Shape;1038;p16"/>
          <p:cNvSpPr txBox="1"/>
          <p:nvPr/>
        </p:nvSpPr>
        <p:spPr>
          <a:xfrm>
            <a:off x="7063273" y="4213828"/>
            <a:ext cx="4637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33333"/>
                </a:solidFill>
                <a:latin typeface="Helvetica Neue"/>
                <a:ea typeface="Helvetica Neue"/>
                <a:cs typeface="Helvetica Neue"/>
                <a:sym typeface="Helvetica Neue"/>
              </a:rPr>
              <a:t> </a:t>
            </a:r>
            <a:endParaRPr/>
          </a:p>
          <a:p>
            <a:pPr marL="0" marR="0" lvl="0" indent="0" algn="l" rtl="0">
              <a:lnSpc>
                <a:spcPct val="100000"/>
              </a:lnSpc>
              <a:spcBef>
                <a:spcPts val="0"/>
              </a:spcBef>
              <a:spcAft>
                <a:spcPts val="0"/>
              </a:spcAft>
              <a:buNone/>
            </a:pPr>
            <a:endParaRPr sz="1400" b="0" i="0" u="none" strike="noStrike" cap="none">
              <a:solidFill>
                <a:srgbClr val="333333"/>
              </a:solidFill>
              <a:latin typeface="Helvetica Neue"/>
              <a:ea typeface="Helvetica Neue"/>
              <a:cs typeface="Helvetica Neue"/>
              <a:sym typeface="Helvetica Neue"/>
            </a:endParaRPr>
          </a:p>
        </p:txBody>
      </p:sp>
      <p:sp>
        <p:nvSpPr>
          <p:cNvPr id="1039" name="Google Shape;1039;p16"/>
          <p:cNvSpPr txBox="1">
            <a:spLocks noGrp="1"/>
          </p:cNvSpPr>
          <p:nvPr>
            <p:ph type="body" idx="1"/>
          </p:nvPr>
        </p:nvSpPr>
        <p:spPr>
          <a:xfrm>
            <a:off x="838200" y="886408"/>
            <a:ext cx="5347996" cy="5290555"/>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b="1" i="0" dirty="0">
                <a:solidFill>
                  <a:schemeClr val="dk1"/>
                </a:solidFill>
                <a:latin typeface="Times New Roman"/>
                <a:ea typeface="Times New Roman"/>
                <a:cs typeface="Times New Roman"/>
                <a:sym typeface="Times New Roman"/>
              </a:rPr>
              <a:t>4. Communication Protocols</a:t>
            </a:r>
            <a:endParaRPr dirty="0"/>
          </a:p>
          <a:p>
            <a:pPr>
              <a:buFont typeface="Wingdings" panose="05000000000000000000" pitchFamily="2" charset="2"/>
              <a:buChar char="Ø"/>
            </a:pPr>
            <a:r>
              <a:rPr lang="en-US" b="0" i="0" dirty="0">
                <a:solidFill>
                  <a:schemeClr val="dk1"/>
                </a:solidFill>
                <a:latin typeface="Times New Roman"/>
                <a:ea typeface="Times New Roman"/>
                <a:cs typeface="Times New Roman"/>
                <a:sym typeface="Times New Roman"/>
              </a:rPr>
              <a:t>Communications protocols form the backbone for IoT systems. They allow devices to communicate with each other. </a:t>
            </a:r>
            <a:r>
              <a:rPr lang="en-US" b="1" i="0" dirty="0">
                <a:solidFill>
                  <a:schemeClr val="accent6">
                    <a:lumMod val="50000"/>
                  </a:schemeClr>
                </a:solidFill>
                <a:latin typeface="Times New Roman"/>
                <a:ea typeface="Times New Roman"/>
                <a:cs typeface="Times New Roman"/>
                <a:sym typeface="Times New Roman"/>
              </a:rPr>
              <a:t>Protocols define </a:t>
            </a:r>
            <a:r>
              <a:rPr lang="en-US" b="0" i="0" dirty="0">
                <a:solidFill>
                  <a:schemeClr val="dk1"/>
                </a:solidFill>
                <a:latin typeface="Times New Roman"/>
                <a:ea typeface="Times New Roman"/>
                <a:cs typeface="Times New Roman"/>
                <a:sym typeface="Times New Roman"/>
              </a:rPr>
              <a:t>the </a:t>
            </a:r>
            <a:r>
              <a:rPr lang="en-US" b="1" i="0" dirty="0">
                <a:solidFill>
                  <a:srgbClr val="002060"/>
                </a:solidFill>
                <a:latin typeface="Times New Roman"/>
                <a:ea typeface="Times New Roman"/>
                <a:cs typeface="Times New Roman"/>
                <a:sym typeface="Times New Roman"/>
              </a:rPr>
              <a:t>data exchange formats, data encoding and addressing schemes </a:t>
            </a:r>
            <a:r>
              <a:rPr lang="en-US" b="0" i="0" dirty="0">
                <a:solidFill>
                  <a:schemeClr val="dk1"/>
                </a:solidFill>
                <a:latin typeface="Times New Roman"/>
                <a:ea typeface="Times New Roman"/>
                <a:cs typeface="Times New Roman"/>
                <a:sym typeface="Times New Roman"/>
              </a:rPr>
              <a:t>for devices. </a:t>
            </a:r>
            <a:endParaRPr lang="en-US" b="0" i="0" dirty="0" smtClean="0">
              <a:solidFill>
                <a:schemeClr val="dk1"/>
              </a:solidFill>
              <a:latin typeface="Times New Roman"/>
              <a:ea typeface="Times New Roman"/>
              <a:cs typeface="Times New Roman"/>
              <a:sym typeface="Times New Roman"/>
            </a:endParaRPr>
          </a:p>
          <a:p>
            <a:pPr lvl="0" algn="l" rtl="0">
              <a:lnSpc>
                <a:spcPct val="90000"/>
              </a:lnSpc>
              <a:spcBef>
                <a:spcPts val="1000"/>
              </a:spcBef>
              <a:spcAft>
                <a:spcPts val="0"/>
              </a:spcAft>
              <a:buSzPts val="1800"/>
              <a:buFont typeface="Wingdings" panose="05000000000000000000" pitchFamily="2" charset="2"/>
              <a:buChar char="Ø"/>
            </a:pPr>
            <a:r>
              <a:rPr lang="en-US" b="0" i="0" dirty="0" smtClean="0">
                <a:solidFill>
                  <a:schemeClr val="dk1"/>
                </a:solidFill>
                <a:latin typeface="Times New Roman"/>
                <a:ea typeface="Times New Roman"/>
                <a:cs typeface="Times New Roman"/>
                <a:sym typeface="Times New Roman"/>
              </a:rPr>
              <a:t>Protocols </a:t>
            </a:r>
            <a:r>
              <a:rPr lang="en-US" b="0" i="0" dirty="0">
                <a:solidFill>
                  <a:schemeClr val="dk1"/>
                </a:solidFill>
                <a:latin typeface="Times New Roman"/>
                <a:ea typeface="Times New Roman"/>
                <a:cs typeface="Times New Roman"/>
                <a:sym typeface="Times New Roman"/>
              </a:rPr>
              <a:t>also provide </a:t>
            </a:r>
            <a:r>
              <a:rPr lang="en-US" b="1" i="0" dirty="0">
                <a:solidFill>
                  <a:schemeClr val="dk1"/>
                </a:solidFill>
                <a:latin typeface="Times New Roman"/>
                <a:ea typeface="Times New Roman"/>
                <a:cs typeface="Times New Roman"/>
                <a:sym typeface="Times New Roman"/>
              </a:rPr>
              <a:t>flow control, error control, and other functions.</a:t>
            </a:r>
            <a:endParaRPr b="1" i="0" dirty="0">
              <a:solidFill>
                <a:schemeClr val="dk1"/>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200" dirty="0">
              <a:solidFill>
                <a:schemeClr val="dk1"/>
              </a:solidFill>
            </a:endParaRPr>
          </a:p>
        </p:txBody>
      </p:sp>
      <p:sp>
        <p:nvSpPr>
          <p:cNvPr id="1040" name="Google Shape;1040;p16"/>
          <p:cNvSpPr txBox="1"/>
          <p:nvPr/>
        </p:nvSpPr>
        <p:spPr>
          <a:xfrm>
            <a:off x="6236203" y="886408"/>
            <a:ext cx="5604586" cy="57554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300" b="1" i="0" u="none" strike="noStrike" cap="none" dirty="0">
                <a:solidFill>
                  <a:schemeClr val="dk1"/>
                </a:solidFill>
                <a:latin typeface="Times New Roman"/>
                <a:ea typeface="Times New Roman"/>
                <a:cs typeface="Times New Roman"/>
                <a:sym typeface="Times New Roman"/>
              </a:rPr>
              <a:t>5. Embedded Systems:</a:t>
            </a:r>
            <a:endParaRPr dirty="0"/>
          </a:p>
          <a:p>
            <a:pPr marL="0" marR="0" lvl="0" indent="0" algn="l" rtl="0">
              <a:lnSpc>
                <a:spcPct val="100000"/>
              </a:lnSpc>
              <a:spcBef>
                <a:spcPts val="0"/>
              </a:spcBef>
              <a:spcAft>
                <a:spcPts val="0"/>
              </a:spcAft>
              <a:buNone/>
            </a:pPr>
            <a:r>
              <a:rPr lang="en-US" sz="2300" b="0" i="0" u="none" strike="noStrike" cap="none" dirty="0">
                <a:solidFill>
                  <a:schemeClr val="dk1"/>
                </a:solidFill>
                <a:latin typeface="Times New Roman"/>
                <a:ea typeface="Times New Roman"/>
                <a:cs typeface="Times New Roman"/>
                <a:sym typeface="Times New Roman"/>
              </a:rPr>
              <a:t>Embedded system can be imagined as computing hardware with software embedded in it. An embedded system can be an independent system or it can be a part of another larger system.</a:t>
            </a:r>
            <a:endParaRPr dirty="0"/>
          </a:p>
          <a:p>
            <a:pPr marL="0" marR="0" lvl="0" indent="0" algn="l" rtl="0">
              <a:lnSpc>
                <a:spcPct val="100000"/>
              </a:lnSpc>
              <a:spcBef>
                <a:spcPts val="0"/>
              </a:spcBef>
              <a:spcAft>
                <a:spcPts val="0"/>
              </a:spcAft>
              <a:buNone/>
            </a:pPr>
            <a:r>
              <a:rPr lang="en-US" sz="2300" b="0" i="0" u="none" strike="noStrike" cap="none" dirty="0">
                <a:solidFill>
                  <a:schemeClr val="dk1"/>
                </a:solidFill>
                <a:latin typeface="Times New Roman"/>
                <a:ea typeface="Times New Roman"/>
                <a:cs typeface="Times New Roman"/>
                <a:sym typeface="Times New Roman"/>
              </a:rPr>
              <a:t>An embedded system has three components. They are:</a:t>
            </a:r>
            <a:endParaRPr dirty="0"/>
          </a:p>
          <a:p>
            <a:pPr marL="0" marR="0" lvl="0" indent="-146050" algn="l" rtl="0">
              <a:lnSpc>
                <a:spcPct val="100000"/>
              </a:lnSpc>
              <a:spcBef>
                <a:spcPts val="0"/>
              </a:spcBef>
              <a:spcAft>
                <a:spcPts val="0"/>
              </a:spcAft>
              <a:buClr>
                <a:srgbClr val="000000"/>
              </a:buClr>
              <a:buSzPts val="2300"/>
              <a:buFont typeface="Arial"/>
              <a:buChar char="•"/>
            </a:pPr>
            <a:r>
              <a:rPr lang="en-US" sz="2300" b="1" i="0" u="none" strike="noStrike" cap="none" dirty="0">
                <a:solidFill>
                  <a:srgbClr val="002060"/>
                </a:solidFill>
                <a:latin typeface="Times New Roman"/>
                <a:ea typeface="Times New Roman"/>
                <a:cs typeface="Times New Roman"/>
                <a:sym typeface="Times New Roman"/>
              </a:rPr>
              <a:t>Hardware</a:t>
            </a:r>
            <a:endParaRPr b="1" dirty="0">
              <a:solidFill>
                <a:srgbClr val="002060"/>
              </a:solidFill>
            </a:endParaRPr>
          </a:p>
          <a:p>
            <a:pPr marL="0" marR="0" lvl="0" indent="-146050" algn="l" rtl="0">
              <a:lnSpc>
                <a:spcPct val="100000"/>
              </a:lnSpc>
              <a:spcBef>
                <a:spcPts val="0"/>
              </a:spcBef>
              <a:spcAft>
                <a:spcPts val="0"/>
              </a:spcAft>
              <a:buClr>
                <a:srgbClr val="000000"/>
              </a:buClr>
              <a:buSzPts val="2300"/>
              <a:buFont typeface="Arial"/>
              <a:buChar char="•"/>
            </a:pPr>
            <a:r>
              <a:rPr lang="en-US" sz="2300" b="1" i="0" u="none" strike="noStrike" cap="none" dirty="0">
                <a:solidFill>
                  <a:srgbClr val="002060"/>
                </a:solidFill>
                <a:latin typeface="Times New Roman"/>
                <a:ea typeface="Times New Roman"/>
                <a:cs typeface="Times New Roman"/>
                <a:sym typeface="Times New Roman"/>
              </a:rPr>
              <a:t>Software</a:t>
            </a:r>
            <a:endParaRPr b="1" dirty="0">
              <a:solidFill>
                <a:srgbClr val="002060"/>
              </a:solidFill>
            </a:endParaRPr>
          </a:p>
          <a:p>
            <a:pPr marL="0" marR="0" lvl="0" indent="-146050" algn="l" rtl="0">
              <a:lnSpc>
                <a:spcPct val="100000"/>
              </a:lnSpc>
              <a:spcBef>
                <a:spcPts val="0"/>
              </a:spcBef>
              <a:spcAft>
                <a:spcPts val="0"/>
              </a:spcAft>
              <a:buClr>
                <a:srgbClr val="000000"/>
              </a:buClr>
              <a:buSzPts val="2300"/>
              <a:buFont typeface="Arial"/>
              <a:buChar char="•"/>
            </a:pPr>
            <a:r>
              <a:rPr lang="en-US" sz="2300" b="1" i="0" u="none" strike="noStrike" cap="none" dirty="0">
                <a:solidFill>
                  <a:srgbClr val="002060"/>
                </a:solidFill>
                <a:latin typeface="Times New Roman"/>
                <a:ea typeface="Times New Roman"/>
                <a:cs typeface="Times New Roman"/>
                <a:sym typeface="Times New Roman"/>
              </a:rPr>
              <a:t>Real Time Operating system (RTOS)</a:t>
            </a:r>
            <a:r>
              <a:rPr lang="en-US" sz="2300" b="0" i="0" u="none" strike="noStrike" cap="none" dirty="0">
                <a:solidFill>
                  <a:schemeClr val="dk1"/>
                </a:solidFill>
                <a:latin typeface="Times New Roman"/>
                <a:ea typeface="Times New Roman"/>
                <a:cs typeface="Times New Roman"/>
                <a:sym typeface="Times New Roman"/>
              </a:rPr>
              <a:t> that supervises the application software and provide mechanism to let the processor run a process as per schedule by following a plan to control the latencies.</a:t>
            </a:r>
            <a:endParaRPr dirty="0"/>
          </a:p>
          <a:p>
            <a:pPr marL="0" marR="0" lvl="0" indent="0" algn="l" rtl="0">
              <a:lnSpc>
                <a:spcPct val="100000"/>
              </a:lnSpc>
              <a:spcBef>
                <a:spcPts val="0"/>
              </a:spcBef>
              <a:spcAft>
                <a:spcPts val="0"/>
              </a:spcAft>
              <a:buNone/>
            </a:pPr>
            <a:endParaRPr sz="2300" b="1" i="0" u="none" strike="noStrike" cap="none" dirty="0">
              <a:solidFill>
                <a:schemeClr val="dk1"/>
              </a:solidFill>
              <a:latin typeface="Times New Roman"/>
              <a:ea typeface="Times New Roman"/>
              <a:cs typeface="Times New Roman"/>
              <a:sym typeface="Times New Roman"/>
            </a:endParaRPr>
          </a:p>
        </p:txBody>
      </p:sp>
      <p:cxnSp>
        <p:nvCxnSpPr>
          <p:cNvPr id="1041" name="Google Shape;1041;p16"/>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42" name="Google Shape;1042;p16"/>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43" name="Google Shape;1043;p16"/>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44" name="Google Shape;1044;p1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cxnSp>
        <p:nvCxnSpPr>
          <p:cNvPr id="1045" name="Google Shape;1045;p16"/>
          <p:cNvCxnSpPr/>
          <p:nvPr/>
        </p:nvCxnSpPr>
        <p:spPr>
          <a:xfrm>
            <a:off x="6069516" y="957613"/>
            <a:ext cx="13854" cy="5306662"/>
          </a:xfrm>
          <a:prstGeom prst="straightConnector1">
            <a:avLst/>
          </a:prstGeom>
          <a:noFill/>
          <a:ln w="76200" cap="flat" cmpd="sng">
            <a:solidFill>
              <a:schemeClr val="dk1"/>
            </a:solidFill>
            <a:prstDash val="solid"/>
            <a:round/>
            <a:headEnd type="none" w="sm" len="sm"/>
            <a:tailEnd type="none" w="sm" len="sm"/>
          </a:ln>
        </p:spPr>
      </p:cxnSp>
      <p:sp>
        <p:nvSpPr>
          <p:cNvPr id="1046" name="Google Shape;1046;p16"/>
          <p:cNvSpPr/>
          <p:nvPr/>
        </p:nvSpPr>
        <p:spPr>
          <a:xfrm>
            <a:off x="4949692" y="3275112"/>
            <a:ext cx="288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98</a:t>
            </a:fld>
            <a:endParaRPr/>
          </a:p>
        </p:txBody>
      </p:sp>
      <p:sp>
        <p:nvSpPr>
          <p:cNvPr id="1053" name="Google Shape;105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9E315D5-7F81-4271-B314-C2604608FAA4}" type="datetime1">
              <a:rPr lang="en-US" smtClean="0"/>
              <a:t>3/8/2023</a:t>
            </a:fld>
            <a:endParaRPr/>
          </a:p>
        </p:txBody>
      </p:sp>
      <p:sp>
        <p:nvSpPr>
          <p:cNvPr id="1054" name="Google Shape;105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pic>
        <p:nvPicPr>
          <p:cNvPr id="1055" name="Google Shape;1055;p17"/>
          <p:cNvPicPr preferRelativeResize="0"/>
          <p:nvPr/>
        </p:nvPicPr>
        <p:blipFill rotWithShape="1">
          <a:blip r:embed="rId3">
            <a:alphaModFix/>
          </a:blip>
          <a:srcRect/>
          <a:stretch/>
        </p:blipFill>
        <p:spPr>
          <a:xfrm>
            <a:off x="81582" y="159419"/>
            <a:ext cx="724508" cy="654774"/>
          </a:xfrm>
          <a:prstGeom prst="rect">
            <a:avLst/>
          </a:prstGeom>
          <a:noFill/>
          <a:ln>
            <a:noFill/>
          </a:ln>
        </p:spPr>
      </p:pic>
      <p:sp>
        <p:nvSpPr>
          <p:cNvPr id="1056" name="Google Shape;1056;p17"/>
          <p:cNvSpPr txBox="1"/>
          <p:nvPr/>
        </p:nvSpPr>
        <p:spPr>
          <a:xfrm>
            <a:off x="7063273" y="4213828"/>
            <a:ext cx="4637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33333"/>
                </a:solidFill>
                <a:latin typeface="Helvetica Neue"/>
                <a:ea typeface="Helvetica Neue"/>
                <a:cs typeface="Helvetica Neue"/>
                <a:sym typeface="Helvetica Neue"/>
              </a:rPr>
              <a:t> </a:t>
            </a:r>
            <a:endParaRPr/>
          </a:p>
          <a:p>
            <a:pPr marL="0" marR="0" lvl="0" indent="0" algn="l" rtl="0">
              <a:lnSpc>
                <a:spcPct val="100000"/>
              </a:lnSpc>
              <a:spcBef>
                <a:spcPts val="0"/>
              </a:spcBef>
              <a:spcAft>
                <a:spcPts val="0"/>
              </a:spcAft>
              <a:buNone/>
            </a:pPr>
            <a:endParaRPr sz="1400" b="0" i="0" u="none" strike="noStrike" cap="none">
              <a:solidFill>
                <a:srgbClr val="333333"/>
              </a:solidFill>
              <a:latin typeface="Helvetica Neue"/>
              <a:ea typeface="Helvetica Neue"/>
              <a:cs typeface="Helvetica Neue"/>
              <a:sym typeface="Helvetica Neue"/>
            </a:endParaRPr>
          </a:p>
        </p:txBody>
      </p:sp>
      <p:cxnSp>
        <p:nvCxnSpPr>
          <p:cNvPr id="1057"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1058"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59"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60"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061" name="Google Shape;1061;p17"/>
          <p:cNvSpPr/>
          <p:nvPr/>
        </p:nvSpPr>
        <p:spPr>
          <a:xfrm>
            <a:off x="2209800" y="41105"/>
            <a:ext cx="739978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i="0" u="none" strike="noStrike" cap="none">
                <a:solidFill>
                  <a:srgbClr val="C00000"/>
                </a:solidFill>
                <a:latin typeface="Times New Roman"/>
                <a:ea typeface="Times New Roman"/>
                <a:cs typeface="Times New Roman"/>
                <a:sym typeface="Times New Roman"/>
              </a:rPr>
              <a:t>IoT Issues and Challenges- </a:t>
            </a:r>
            <a:endParaRPr sz="4800" b="0" i="0" u="none" strike="noStrike" cap="none">
              <a:solidFill>
                <a:srgbClr val="C00000"/>
              </a:solidFill>
              <a:latin typeface="Arial"/>
              <a:ea typeface="Arial"/>
              <a:cs typeface="Arial"/>
              <a:sym typeface="Arial"/>
            </a:endParaRPr>
          </a:p>
        </p:txBody>
      </p:sp>
      <p:pic>
        <p:nvPicPr>
          <p:cNvPr id="1062" name="Google Shape;1062;p17"/>
          <p:cNvPicPr preferRelativeResize="0"/>
          <p:nvPr/>
        </p:nvPicPr>
        <p:blipFill rotWithShape="1">
          <a:blip r:embed="rId4">
            <a:alphaModFix/>
          </a:blip>
          <a:srcRect/>
          <a:stretch/>
        </p:blipFill>
        <p:spPr>
          <a:xfrm>
            <a:off x="1193444" y="1049687"/>
            <a:ext cx="9805112" cy="4159622"/>
          </a:xfrm>
          <a:prstGeom prst="rect">
            <a:avLst/>
          </a:prstGeom>
          <a:noFill/>
          <a:ln>
            <a:noFill/>
          </a:ln>
        </p:spPr>
      </p:pic>
      <p:sp>
        <p:nvSpPr>
          <p:cNvPr id="1063" name="Google Shape;1063;p17"/>
          <p:cNvSpPr/>
          <p:nvPr/>
        </p:nvSpPr>
        <p:spPr>
          <a:xfrm>
            <a:off x="855910" y="5162242"/>
            <a:ext cx="10934422" cy="1136296"/>
          </a:xfrm>
          <a:prstGeom prst="rect">
            <a:avLst/>
          </a:prstGeom>
          <a:noFill/>
          <a:ln>
            <a:noFill/>
          </a:ln>
        </p:spPr>
        <p:txBody>
          <a:bodyPr spcFirstLastPara="1" wrap="square" lIns="91425" tIns="45700" rIns="91425" bIns="45700" anchor="t" anchorCtr="0">
            <a:spAutoFit/>
          </a:bodyPr>
          <a:lstStyle/>
          <a:p>
            <a:pPr marL="0" marR="0" lvl="0" indent="0" algn="just" rtl="0">
              <a:lnSpc>
                <a:spcPct val="106000"/>
              </a:lnSpc>
              <a:spcBef>
                <a:spcPts val="0"/>
              </a:spcBef>
              <a:spcAft>
                <a:spcPts val="0"/>
              </a:spcAft>
              <a:buNone/>
            </a:pPr>
            <a:r>
              <a:rPr lang="en-US" sz="3200" b="1" i="0" u="none" strike="noStrike" cap="none" dirty="0">
                <a:solidFill>
                  <a:srgbClr val="000000"/>
                </a:solidFill>
                <a:latin typeface="Times New Roman"/>
                <a:ea typeface="Times New Roman"/>
                <a:cs typeface="Times New Roman"/>
                <a:sym typeface="Times New Roman"/>
              </a:rPr>
              <a:t>Planning, </a:t>
            </a:r>
            <a:r>
              <a:rPr lang="en-US" sz="3200" b="1" i="0" u="none" strike="noStrike" cap="none" dirty="0" smtClean="0">
                <a:solidFill>
                  <a:srgbClr val="000000"/>
                </a:solidFill>
                <a:latin typeface="Times New Roman"/>
                <a:ea typeface="Times New Roman"/>
                <a:cs typeface="Times New Roman"/>
                <a:sym typeface="Times New Roman"/>
              </a:rPr>
              <a:t>Costs, Quality</a:t>
            </a:r>
            <a:r>
              <a:rPr lang="en-US" sz="3200" b="1" i="0" u="none" strike="noStrike" cap="none" dirty="0">
                <a:solidFill>
                  <a:srgbClr val="000000"/>
                </a:solidFill>
                <a:latin typeface="Times New Roman"/>
                <a:ea typeface="Times New Roman"/>
                <a:cs typeface="Times New Roman"/>
                <a:sym typeface="Times New Roman"/>
              </a:rPr>
              <a:t>, Security and Privacy, Risks. Example: Smart Home /Smart Agricultural.</a:t>
            </a:r>
            <a:endParaRPr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2190A8D-28D3-4C21-BBD2-67F229533CC5}" type="datetime1">
              <a:rPr lang="en-US" smtClean="0"/>
              <a:t>3/8/2023</a:t>
            </a:fld>
            <a:endParaRPr/>
          </a:p>
        </p:txBody>
      </p:sp>
      <p:sp>
        <p:nvSpPr>
          <p:cNvPr id="1069" name="Google Shape;106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mtClean="0"/>
              <a:t>Unit 1   MAIoT    SY BTech  S4  </a:t>
            </a:r>
            <a:endParaRPr/>
          </a:p>
        </p:txBody>
      </p:sp>
      <p:sp>
        <p:nvSpPr>
          <p:cNvPr id="1070" name="Google Shape;107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pic>
        <p:nvPicPr>
          <p:cNvPr id="6" name="Google Shape;1055;p17"/>
          <p:cNvPicPr preferRelativeResize="0"/>
          <p:nvPr/>
        </p:nvPicPr>
        <p:blipFill rotWithShape="1">
          <a:blip r:embed="rId3">
            <a:alphaModFix/>
          </a:blip>
          <a:srcRect/>
          <a:stretch/>
        </p:blipFill>
        <p:spPr>
          <a:xfrm>
            <a:off x="81582" y="159419"/>
            <a:ext cx="724508" cy="654774"/>
          </a:xfrm>
          <a:prstGeom prst="rect">
            <a:avLst/>
          </a:prstGeom>
          <a:noFill/>
          <a:ln>
            <a:noFill/>
          </a:ln>
        </p:spPr>
      </p:pic>
      <p:cxnSp>
        <p:nvCxnSpPr>
          <p:cNvPr id="7" name="Google Shape;1057;p17"/>
          <p:cNvCxnSpPr/>
          <p:nvPr/>
        </p:nvCxnSpPr>
        <p:spPr>
          <a:xfrm rot="10800000" flipH="1">
            <a:off x="-18269" y="930012"/>
            <a:ext cx="12192000" cy="27600"/>
          </a:xfrm>
          <a:prstGeom prst="straightConnector1">
            <a:avLst/>
          </a:prstGeom>
          <a:noFill/>
          <a:ln w="9525" cap="flat" cmpd="sng">
            <a:solidFill>
              <a:srgbClr val="00B050"/>
            </a:solidFill>
            <a:prstDash val="solid"/>
            <a:round/>
            <a:headEnd type="none" w="sm" len="sm"/>
            <a:tailEnd type="none" w="sm" len="sm"/>
          </a:ln>
        </p:spPr>
      </p:cxnSp>
      <p:sp>
        <p:nvSpPr>
          <p:cNvPr id="8" name="Google Shape;1058;p17"/>
          <p:cNvSpPr/>
          <p:nvPr/>
        </p:nvSpPr>
        <p:spPr>
          <a:xfrm>
            <a:off x="196058" y="6356350"/>
            <a:ext cx="471600"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1059;p17"/>
          <p:cNvCxnSpPr/>
          <p:nvPr/>
        </p:nvCxnSpPr>
        <p:spPr>
          <a:xfrm flipH="1">
            <a:off x="823800" y="13063"/>
            <a:ext cx="14400" cy="6821400"/>
          </a:xfrm>
          <a:prstGeom prst="straightConnector1">
            <a:avLst/>
          </a:prstGeom>
          <a:noFill/>
          <a:ln w="15875" cap="flat" cmpd="sng">
            <a:solidFill>
              <a:srgbClr val="00B050"/>
            </a:solidFill>
            <a:prstDash val="solid"/>
            <a:round/>
            <a:headEnd type="none" w="sm" len="sm"/>
            <a:tailEnd type="none" w="sm" len="sm"/>
          </a:ln>
        </p:spPr>
      </p:cxnSp>
      <p:cxnSp>
        <p:nvCxnSpPr>
          <p:cNvPr id="10" name="Google Shape;1060;p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2" name="Picture 1"/>
          <p:cNvPicPr>
            <a:picLocks noChangeAspect="1"/>
          </p:cNvPicPr>
          <p:nvPr/>
        </p:nvPicPr>
        <p:blipFill>
          <a:blip r:embed="rId4"/>
          <a:stretch>
            <a:fillRect/>
          </a:stretch>
        </p:blipFill>
        <p:spPr>
          <a:xfrm>
            <a:off x="994342" y="1073431"/>
            <a:ext cx="5641985" cy="5077856"/>
          </a:xfrm>
          <a:prstGeom prst="rect">
            <a:avLst/>
          </a:prstGeom>
        </p:spPr>
      </p:pic>
      <p:pic>
        <p:nvPicPr>
          <p:cNvPr id="3" name="Picture 2"/>
          <p:cNvPicPr>
            <a:picLocks noChangeAspect="1"/>
          </p:cNvPicPr>
          <p:nvPr/>
        </p:nvPicPr>
        <p:blipFill>
          <a:blip r:embed="rId5"/>
          <a:stretch>
            <a:fillRect/>
          </a:stretch>
        </p:blipFill>
        <p:spPr>
          <a:xfrm>
            <a:off x="1257300" y="328418"/>
            <a:ext cx="4648200" cy="4857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5235</Words>
  <Application>Microsoft Office PowerPoint</Application>
  <PresentationFormat>Widescreen</PresentationFormat>
  <Paragraphs>1033</Paragraphs>
  <Slides>107</Slides>
  <Notes>85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107</vt:i4>
      </vt:variant>
    </vt:vector>
  </HeadingPairs>
  <TitlesOfParts>
    <vt:vector size="128" baseType="lpstr">
      <vt:lpstr>Google Sans</vt:lpstr>
      <vt:lpstr>Helvetica Neue</vt:lpstr>
      <vt:lpstr>MS PGothic</vt:lpstr>
      <vt:lpstr>Roboto</vt:lpstr>
      <vt:lpstr>Nunito</vt:lpstr>
      <vt:lpstr>Calibri</vt:lpstr>
      <vt:lpstr>Sweetwater</vt:lpstr>
      <vt:lpstr>Noto Sans Symbols</vt:lpstr>
      <vt:lpstr>굴림</vt:lpstr>
      <vt:lpstr>Wingdings</vt:lpstr>
      <vt:lpstr>MS PGothic</vt:lpstr>
      <vt:lpstr>Heebo</vt:lpstr>
      <vt:lpstr>Tahoma</vt:lpstr>
      <vt:lpstr>Tw Cen MT</vt:lpstr>
      <vt:lpstr>Times New Roman</vt:lpstr>
      <vt:lpstr>Comic Sans MS</vt:lpstr>
      <vt:lpstr>EB Garamond</vt:lpstr>
      <vt:lpstr>arial</vt:lpstr>
      <vt:lpstr>arial</vt:lpstr>
      <vt:lpstr>Verdana</vt:lpstr>
      <vt:lpstr>Office Theme</vt:lpstr>
      <vt:lpstr>Microprocessor Architecture and Internet of Things</vt:lpstr>
      <vt:lpstr>PowerPoint Presentation</vt:lpstr>
      <vt:lpstr>CCA LCA   </vt:lpstr>
      <vt:lpstr>Unit wise distribution of CCA-70  Marks  </vt:lpstr>
      <vt:lpstr>Syllabus</vt:lpstr>
      <vt:lpstr>Syllabus</vt:lpstr>
      <vt:lpstr>Syllabus</vt:lpstr>
      <vt:lpstr>Learning Resources:  </vt:lpstr>
      <vt:lpstr>PowerPoint Presentation</vt:lpstr>
      <vt:lpstr>PowerPoint Presentation</vt:lpstr>
      <vt:lpstr>Unit 1: Overview of Embedded System and IoT </vt:lpstr>
      <vt:lpstr>Embedded Systems and IoT</vt:lpstr>
      <vt:lpstr>Embedded Systems</vt:lpstr>
      <vt:lpstr>Embedded Systems</vt:lpstr>
      <vt:lpstr>Components of Computer System</vt:lpstr>
      <vt:lpstr>Components of Embedded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devices are becoming widely available</vt:lpstr>
      <vt:lpstr>More “Things” are being connected </vt:lpstr>
      <vt:lpstr>People Connecting to Things</vt:lpstr>
      <vt:lpstr>Things Connecting to Things</vt:lpstr>
      <vt:lpstr>Wireless Sensor Networks (WSN)</vt:lpstr>
      <vt:lpstr>How are the networks changing?</vt:lpstr>
      <vt:lpstr>Future Networks</vt:lpstr>
      <vt:lpstr>“Thing” connected to the internet</vt:lpstr>
      <vt:lpstr>PowerPoint Presentation</vt:lpstr>
      <vt:lpstr>Opportunities</vt:lpstr>
      <vt:lpstr>Technology trend</vt:lpstr>
      <vt:lpstr>PowerPoint Presentation</vt:lpstr>
      <vt:lpstr>Applications</vt:lpstr>
      <vt:lpstr>Applications</vt:lpstr>
      <vt:lpstr>PowerPoint Presentation</vt:lpstr>
      <vt:lpstr>PowerPoint Presentation</vt:lpstr>
      <vt:lpstr>PowerPoint Presentation</vt:lpstr>
      <vt:lpstr>PowerPoint Presentation</vt:lpstr>
      <vt:lpstr>PowerPoint Presentation</vt:lpstr>
      <vt:lpstr>                        </vt:lpstr>
      <vt:lpstr>PowerPoint Presentation</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design of IoT</vt:lpstr>
      <vt:lpstr>Physical design of IoT</vt:lpstr>
      <vt:lpstr>Physical design of IoT</vt:lpstr>
      <vt:lpstr>RCA connector: company Radio Corporation of America  </vt:lpstr>
      <vt:lpstr>Physical design of IoT</vt:lpstr>
      <vt:lpstr>PowerPoint Presentation</vt:lpstr>
      <vt:lpstr>IoT Enabling Technologies</vt:lpstr>
      <vt:lpstr>IoT enabling technologies       cont-</vt:lpstr>
      <vt:lpstr>IoT enabling technologies                cont-</vt:lpstr>
      <vt:lpstr>IoT enabling technologies                              cont-</vt:lpstr>
      <vt:lpstr>PowerPoint Presentation</vt:lpstr>
      <vt:lpstr>PowerPoint Presentation</vt:lpstr>
      <vt:lpstr>Difference Between Embedded System and IOT</vt:lpstr>
      <vt:lpstr>Difference Between Embedded System and IOT</vt:lpstr>
      <vt:lpstr>Applications of IoT</vt:lpstr>
      <vt:lpstr>IoT in Smart Home</vt:lpstr>
      <vt:lpstr>IoT in Smart Home</vt:lpstr>
      <vt:lpstr>IoT in Agriculture</vt:lpstr>
      <vt:lpstr>IoT in Agriculture</vt:lpstr>
      <vt:lpstr>IoT in Agriculture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Architecture and Internet of Things</dc:title>
  <dc:creator>Anita.Gunjal</dc:creator>
  <cp:lastModifiedBy>SHAMLA MANTRI</cp:lastModifiedBy>
  <cp:revision>30</cp:revision>
  <dcterms:created xsi:type="dcterms:W3CDTF">2017-06-20T09:56:08Z</dcterms:created>
  <dcterms:modified xsi:type="dcterms:W3CDTF">2023-03-08T02:07:03Z</dcterms:modified>
</cp:coreProperties>
</file>